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9"/>
  </p:notesMasterIdLst>
  <p:sldIdLst>
    <p:sldId id="256" r:id="rId5"/>
    <p:sldId id="271" r:id="rId6"/>
    <p:sldId id="266" r:id="rId7"/>
    <p:sldId id="272" r:id="rId8"/>
    <p:sldId id="316" r:id="rId9"/>
    <p:sldId id="269" r:id="rId10"/>
    <p:sldId id="277" r:id="rId11"/>
    <p:sldId id="299" r:id="rId12"/>
    <p:sldId id="280" r:id="rId13"/>
    <p:sldId id="300" r:id="rId14"/>
    <p:sldId id="303" r:id="rId15"/>
    <p:sldId id="301" r:id="rId16"/>
    <p:sldId id="304" r:id="rId17"/>
    <p:sldId id="324" r:id="rId18"/>
    <p:sldId id="325" r:id="rId19"/>
    <p:sldId id="326" r:id="rId20"/>
    <p:sldId id="327" r:id="rId21"/>
    <p:sldId id="329" r:id="rId22"/>
    <p:sldId id="330" r:id="rId23"/>
    <p:sldId id="305" r:id="rId24"/>
    <p:sldId id="321" r:id="rId25"/>
    <p:sldId id="331" r:id="rId26"/>
    <p:sldId id="306" r:id="rId27"/>
    <p:sldId id="307" r:id="rId28"/>
    <p:sldId id="313" r:id="rId29"/>
    <p:sldId id="308" r:id="rId30"/>
    <p:sldId id="317" r:id="rId31"/>
    <p:sldId id="309" r:id="rId32"/>
    <p:sldId id="318" r:id="rId33"/>
    <p:sldId id="319" r:id="rId34"/>
    <p:sldId id="320" r:id="rId35"/>
    <p:sldId id="322" r:id="rId36"/>
    <p:sldId id="296" r:id="rId37"/>
    <p:sldId id="270" r:id="rId38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ED348D7-4089-285A-CF5C-BE7AF51F6AE2}" name="Joan Highton" initials="JH" userId="S::joan.highton@sqa.org.uk::98dc7024-4529-4b5b-809b-9ed2f61120e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Highton" initials="JH" lastIdx="12" clrIdx="0"/>
  <p:cmAuthor id="2" name="shelagh" initials="s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7D4E71-2BB4-4703-8AE8-0405D12CACAB}" v="41" dt="2024-04-22T08:56:06.0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6" autoAdjust="0"/>
    <p:restoredTop sz="86432" autoAdjust="0"/>
  </p:normalViewPr>
  <p:slideViewPr>
    <p:cSldViewPr snapToGrid="0" snapToObjects="1">
      <p:cViewPr varScale="1">
        <p:scale>
          <a:sx n="76" d="100"/>
          <a:sy n="76" d="100"/>
        </p:scale>
        <p:origin x="1156" y="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ssa Buchanan" userId="68cef7be-a2cd-4344-a687-4486d28c31e3" providerId="ADAL" clId="{47EF0127-4FF1-43F7-90FE-6978C2513709}"/>
    <pc:docChg chg="undo custSel modSld">
      <pc:chgData name="Thessa Buchanan" userId="68cef7be-a2cd-4344-a687-4486d28c31e3" providerId="ADAL" clId="{47EF0127-4FF1-43F7-90FE-6978C2513709}" dt="2024-04-10T11:16:53.207" v="220" actId="478"/>
      <pc:docMkLst>
        <pc:docMk/>
      </pc:docMkLst>
      <pc:sldChg chg="modSp mod">
        <pc:chgData name="Thessa Buchanan" userId="68cef7be-a2cd-4344-a687-4486d28c31e3" providerId="ADAL" clId="{47EF0127-4FF1-43F7-90FE-6978C2513709}" dt="2024-04-10T11:09:28.180" v="155" actId="1035"/>
        <pc:sldMkLst>
          <pc:docMk/>
          <pc:sldMk cId="0" sldId="266"/>
        </pc:sldMkLst>
        <pc:picChg chg="mod">
          <ac:chgData name="Thessa Buchanan" userId="68cef7be-a2cd-4344-a687-4486d28c31e3" providerId="ADAL" clId="{47EF0127-4FF1-43F7-90FE-6978C2513709}" dt="2024-04-10T11:09:28.180" v="155" actId="1035"/>
          <ac:picMkLst>
            <pc:docMk/>
            <pc:sldMk cId="0" sldId="266"/>
            <ac:picMk id="2" creationId="{5DFDE146-FC5E-2DD2-69B1-76F170573807}"/>
          </ac:picMkLst>
        </pc:picChg>
      </pc:sldChg>
      <pc:sldChg chg="delSp modSp mod delAnim">
        <pc:chgData name="Thessa Buchanan" userId="68cef7be-a2cd-4344-a687-4486d28c31e3" providerId="ADAL" clId="{47EF0127-4FF1-43F7-90FE-6978C2513709}" dt="2024-04-10T11:10:31.159" v="179" actId="478"/>
        <pc:sldMkLst>
          <pc:docMk/>
          <pc:sldMk cId="0" sldId="272"/>
        </pc:sldMkLst>
        <pc:picChg chg="del mod">
          <ac:chgData name="Thessa Buchanan" userId="68cef7be-a2cd-4344-a687-4486d28c31e3" providerId="ADAL" clId="{47EF0127-4FF1-43F7-90FE-6978C2513709}" dt="2024-04-10T11:10:31.159" v="179" actId="478"/>
          <ac:picMkLst>
            <pc:docMk/>
            <pc:sldMk cId="0" sldId="272"/>
            <ac:picMk id="3" creationId="{418B568F-EB02-4437-8E85-131EBCF3AD36}"/>
          </ac:picMkLst>
        </pc:picChg>
      </pc:sldChg>
      <pc:sldChg chg="delSp mod delAnim">
        <pc:chgData name="Thessa Buchanan" userId="68cef7be-a2cd-4344-a687-4486d28c31e3" providerId="ADAL" clId="{47EF0127-4FF1-43F7-90FE-6978C2513709}" dt="2024-04-10T11:12:30.367" v="180" actId="478"/>
        <pc:sldMkLst>
          <pc:docMk/>
          <pc:sldMk cId="640718231" sldId="280"/>
        </pc:sldMkLst>
        <pc:picChg chg="del">
          <ac:chgData name="Thessa Buchanan" userId="68cef7be-a2cd-4344-a687-4486d28c31e3" providerId="ADAL" clId="{47EF0127-4FF1-43F7-90FE-6978C2513709}" dt="2024-04-10T11:12:30.367" v="180" actId="478"/>
          <ac:picMkLst>
            <pc:docMk/>
            <pc:sldMk cId="640718231" sldId="280"/>
            <ac:picMk id="2" creationId="{A239D3F2-385E-2ED7-2313-F6235BFD021E}"/>
          </ac:picMkLst>
        </pc:picChg>
      </pc:sldChg>
      <pc:sldChg chg="delSp mod delAnim">
        <pc:chgData name="Thessa Buchanan" userId="68cef7be-a2cd-4344-a687-4486d28c31e3" providerId="ADAL" clId="{47EF0127-4FF1-43F7-90FE-6978C2513709}" dt="2024-04-10T11:13:02.259" v="181" actId="478"/>
        <pc:sldMkLst>
          <pc:docMk/>
          <pc:sldMk cId="180969484" sldId="301"/>
        </pc:sldMkLst>
        <pc:picChg chg="del">
          <ac:chgData name="Thessa Buchanan" userId="68cef7be-a2cd-4344-a687-4486d28c31e3" providerId="ADAL" clId="{47EF0127-4FF1-43F7-90FE-6978C2513709}" dt="2024-04-10T11:13:02.259" v="181" actId="478"/>
          <ac:picMkLst>
            <pc:docMk/>
            <pc:sldMk cId="180969484" sldId="301"/>
            <ac:picMk id="2" creationId="{698D5416-0C82-1CE1-B861-F8C291B3033B}"/>
          </ac:picMkLst>
        </pc:picChg>
      </pc:sldChg>
      <pc:sldChg chg="modSp mod">
        <pc:chgData name="Thessa Buchanan" userId="68cef7be-a2cd-4344-a687-4486d28c31e3" providerId="ADAL" clId="{47EF0127-4FF1-43F7-90FE-6978C2513709}" dt="2024-04-10T11:13:47.167" v="198" actId="1036"/>
        <pc:sldMkLst>
          <pc:docMk/>
          <pc:sldMk cId="3680908698" sldId="304"/>
        </pc:sldMkLst>
        <pc:picChg chg="mod">
          <ac:chgData name="Thessa Buchanan" userId="68cef7be-a2cd-4344-a687-4486d28c31e3" providerId="ADAL" clId="{47EF0127-4FF1-43F7-90FE-6978C2513709}" dt="2024-04-10T11:13:47.167" v="198" actId="1036"/>
          <ac:picMkLst>
            <pc:docMk/>
            <pc:sldMk cId="3680908698" sldId="304"/>
            <ac:picMk id="2" creationId="{19735AB0-5A65-0874-7534-9AB6C4285D08}"/>
          </ac:picMkLst>
        </pc:picChg>
      </pc:sldChg>
      <pc:sldChg chg="delSp modSp mod delAnim">
        <pc:chgData name="Thessa Buchanan" userId="68cef7be-a2cd-4344-a687-4486d28c31e3" providerId="ADAL" clId="{47EF0127-4FF1-43F7-90FE-6978C2513709}" dt="2024-04-10T11:08:56.832" v="138" actId="478"/>
        <pc:sldMkLst>
          <pc:docMk/>
          <pc:sldMk cId="3246567362" sldId="316"/>
        </pc:sldMkLst>
        <pc:picChg chg="del">
          <ac:chgData name="Thessa Buchanan" userId="68cef7be-a2cd-4344-a687-4486d28c31e3" providerId="ADAL" clId="{47EF0127-4FF1-43F7-90FE-6978C2513709}" dt="2024-04-10T11:06:17.080" v="136" actId="478"/>
          <ac:picMkLst>
            <pc:docMk/>
            <pc:sldMk cId="3246567362" sldId="316"/>
            <ac:picMk id="2" creationId="{1E0705E7-6C7F-5958-203A-83635D6B59CD}"/>
          </ac:picMkLst>
        </pc:picChg>
        <pc:picChg chg="mod">
          <ac:chgData name="Thessa Buchanan" userId="68cef7be-a2cd-4344-a687-4486d28c31e3" providerId="ADAL" clId="{47EF0127-4FF1-43F7-90FE-6978C2513709}" dt="2024-04-10T11:05:36.028" v="132" actId="1035"/>
          <ac:picMkLst>
            <pc:docMk/>
            <pc:sldMk cId="3246567362" sldId="316"/>
            <ac:picMk id="5" creationId="{247BA902-C130-A7CD-2B63-5A408DD9FCC0}"/>
          </ac:picMkLst>
        </pc:picChg>
        <pc:picChg chg="del mod">
          <ac:chgData name="Thessa Buchanan" userId="68cef7be-a2cd-4344-a687-4486d28c31e3" providerId="ADAL" clId="{47EF0127-4FF1-43F7-90FE-6978C2513709}" dt="2024-04-10T11:08:54.944" v="137" actId="478"/>
          <ac:picMkLst>
            <pc:docMk/>
            <pc:sldMk cId="3246567362" sldId="316"/>
            <ac:picMk id="7" creationId="{ED7E5ED5-2CCD-2ED2-7DC0-8A8C56506758}"/>
          </ac:picMkLst>
        </pc:picChg>
        <pc:picChg chg="del mod">
          <ac:chgData name="Thessa Buchanan" userId="68cef7be-a2cd-4344-a687-4486d28c31e3" providerId="ADAL" clId="{47EF0127-4FF1-43F7-90FE-6978C2513709}" dt="2024-04-10T11:08:56.832" v="138" actId="478"/>
          <ac:picMkLst>
            <pc:docMk/>
            <pc:sldMk cId="3246567362" sldId="316"/>
            <ac:picMk id="8" creationId="{AEE48F90-EB6C-636B-23D2-E62D853455E7}"/>
          </ac:picMkLst>
        </pc:picChg>
      </pc:sldChg>
      <pc:sldChg chg="delSp modSp mod delAnim modAnim">
        <pc:chgData name="Thessa Buchanan" userId="68cef7be-a2cd-4344-a687-4486d28c31e3" providerId="ADAL" clId="{47EF0127-4FF1-43F7-90FE-6978C2513709}" dt="2024-04-10T11:16:53.207" v="220" actId="478"/>
        <pc:sldMkLst>
          <pc:docMk/>
          <pc:sldMk cId="790674958" sldId="325"/>
        </pc:sldMkLst>
        <pc:picChg chg="del">
          <ac:chgData name="Thessa Buchanan" userId="68cef7be-a2cd-4344-a687-4486d28c31e3" providerId="ADAL" clId="{47EF0127-4FF1-43F7-90FE-6978C2513709}" dt="2024-04-10T11:16:07.111" v="219" actId="478"/>
          <ac:picMkLst>
            <pc:docMk/>
            <pc:sldMk cId="790674958" sldId="325"/>
            <ac:picMk id="2" creationId="{DFF86DEA-6A24-73DA-FD2E-C3B09DBF93E8}"/>
          </ac:picMkLst>
        </pc:picChg>
        <pc:picChg chg="del mod">
          <ac:chgData name="Thessa Buchanan" userId="68cef7be-a2cd-4344-a687-4486d28c31e3" providerId="ADAL" clId="{47EF0127-4FF1-43F7-90FE-6978C2513709}" dt="2024-04-10T11:16:53.207" v="220" actId="478"/>
          <ac:picMkLst>
            <pc:docMk/>
            <pc:sldMk cId="790674958" sldId="325"/>
            <ac:picMk id="4" creationId="{F03BAA49-A93F-C946-3532-14733D66DE18}"/>
          </ac:picMkLst>
        </pc:picChg>
      </pc:sldChg>
    </pc:docChg>
  </pc:docChgLst>
  <pc:docChgLst>
    <pc:chgData name="Nina Atkinson" userId="fd33edb4-2ead-45b1-a9c1-1c674cba499e" providerId="ADAL" clId="{F65C0E73-9268-40BB-B617-83BC2F932657}"/>
    <pc:docChg chg="custSel modSld">
      <pc:chgData name="Nina Atkinson" userId="fd33edb4-2ead-45b1-a9c1-1c674cba499e" providerId="ADAL" clId="{F65C0E73-9268-40BB-B617-83BC2F932657}" dt="2024-04-09T13:52:43.232" v="76"/>
      <pc:docMkLst>
        <pc:docMk/>
      </pc:docMkLst>
      <pc:sldChg chg="modTransition modAnim">
        <pc:chgData name="Nina Atkinson" userId="fd33edb4-2ead-45b1-a9c1-1c674cba499e" providerId="ADAL" clId="{F65C0E73-9268-40BB-B617-83BC2F932657}" dt="2024-04-09T13:52:43.232" v="76"/>
        <pc:sldMkLst>
          <pc:docMk/>
          <pc:sldMk cId="0" sldId="256"/>
        </pc:sldMkLst>
      </pc:sldChg>
      <pc:sldChg chg="modSp mod">
        <pc:chgData name="Nina Atkinson" userId="fd33edb4-2ead-45b1-a9c1-1c674cba499e" providerId="ADAL" clId="{F65C0E73-9268-40BB-B617-83BC2F932657}" dt="2024-04-09T10:44:06.337" v="0" actId="1036"/>
        <pc:sldMkLst>
          <pc:docMk/>
          <pc:sldMk cId="0" sldId="271"/>
        </pc:sldMkLst>
        <pc:picChg chg="mod">
          <ac:chgData name="Nina Atkinson" userId="fd33edb4-2ead-45b1-a9c1-1c674cba499e" providerId="ADAL" clId="{F65C0E73-9268-40BB-B617-83BC2F932657}" dt="2024-04-09T10:44:06.337" v="0" actId="1036"/>
          <ac:picMkLst>
            <pc:docMk/>
            <pc:sldMk cId="0" sldId="271"/>
            <ac:picMk id="6" creationId="{4BBA8966-1FA1-D5E3-0847-9465C53E8CA0}"/>
          </ac:picMkLst>
        </pc:picChg>
      </pc:sldChg>
      <pc:sldChg chg="delSp modSp mod delAnim">
        <pc:chgData name="Nina Atkinson" userId="fd33edb4-2ead-45b1-a9c1-1c674cba499e" providerId="ADAL" clId="{F65C0E73-9268-40BB-B617-83BC2F932657}" dt="2024-04-09T13:51:52.226" v="67" actId="1076"/>
        <pc:sldMkLst>
          <pc:docMk/>
          <pc:sldMk cId="2094659296" sldId="299"/>
        </pc:sldMkLst>
        <pc:picChg chg="mod">
          <ac:chgData name="Nina Atkinson" userId="fd33edb4-2ead-45b1-a9c1-1c674cba499e" providerId="ADAL" clId="{F65C0E73-9268-40BB-B617-83BC2F932657}" dt="2024-04-09T13:51:52.226" v="67" actId="1076"/>
          <ac:picMkLst>
            <pc:docMk/>
            <pc:sldMk cId="2094659296" sldId="299"/>
            <ac:picMk id="3" creationId="{954B8B2E-0FFA-56A6-6B84-46B182C59684}"/>
          </ac:picMkLst>
        </pc:picChg>
        <pc:picChg chg="del mod">
          <ac:chgData name="Nina Atkinson" userId="fd33edb4-2ead-45b1-a9c1-1c674cba499e" providerId="ADAL" clId="{F65C0E73-9268-40BB-B617-83BC2F932657}" dt="2024-04-09T13:51:46.489" v="66" actId="478"/>
          <ac:picMkLst>
            <pc:docMk/>
            <pc:sldMk cId="2094659296" sldId="299"/>
            <ac:picMk id="4" creationId="{11F80624-3E25-CBBA-D618-6911B80B18E2}"/>
          </ac:picMkLst>
        </pc:picChg>
      </pc:sldChg>
      <pc:sldChg chg="modSp mod">
        <pc:chgData name="Nina Atkinson" userId="fd33edb4-2ead-45b1-a9c1-1c674cba499e" providerId="ADAL" clId="{F65C0E73-9268-40BB-B617-83BC2F932657}" dt="2024-04-09T13:38:57.440" v="47" actId="20577"/>
        <pc:sldMkLst>
          <pc:docMk/>
          <pc:sldMk cId="984537132" sldId="309"/>
        </pc:sldMkLst>
        <pc:graphicFrameChg chg="modGraphic">
          <ac:chgData name="Nina Atkinson" userId="fd33edb4-2ead-45b1-a9c1-1c674cba499e" providerId="ADAL" clId="{F65C0E73-9268-40BB-B617-83BC2F932657}" dt="2024-04-09T13:38:57.440" v="47" actId="20577"/>
          <ac:graphicFrameMkLst>
            <pc:docMk/>
            <pc:sldMk cId="984537132" sldId="309"/>
            <ac:graphicFrameMk id="4" creationId="{CBB2A219-AAD0-D320-7CC4-7BBB87A4020D}"/>
          </ac:graphicFrameMkLst>
        </pc:graphicFrameChg>
      </pc:sldChg>
      <pc:sldChg chg="modSp mod">
        <pc:chgData name="Nina Atkinson" userId="fd33edb4-2ead-45b1-a9c1-1c674cba499e" providerId="ADAL" clId="{F65C0E73-9268-40BB-B617-83BC2F932657}" dt="2024-04-09T13:38:33.710" v="35" actId="6549"/>
        <pc:sldMkLst>
          <pc:docMk/>
          <pc:sldMk cId="842542746" sldId="317"/>
        </pc:sldMkLst>
        <pc:graphicFrameChg chg="modGraphic">
          <ac:chgData name="Nina Atkinson" userId="fd33edb4-2ead-45b1-a9c1-1c674cba499e" providerId="ADAL" clId="{F65C0E73-9268-40BB-B617-83BC2F932657}" dt="2024-04-09T13:38:33.710" v="35" actId="6549"/>
          <ac:graphicFrameMkLst>
            <pc:docMk/>
            <pc:sldMk cId="842542746" sldId="317"/>
            <ac:graphicFrameMk id="3" creationId="{9484A0C8-FE86-1C29-AB53-E093F31926AA}"/>
          </ac:graphicFrameMkLst>
        </pc:graphicFrameChg>
      </pc:sldChg>
      <pc:sldChg chg="modSp mod">
        <pc:chgData name="Nina Atkinson" userId="fd33edb4-2ead-45b1-a9c1-1c674cba499e" providerId="ADAL" clId="{F65C0E73-9268-40BB-B617-83BC2F932657}" dt="2024-04-09T13:39:52.120" v="48" actId="20577"/>
        <pc:sldMkLst>
          <pc:docMk/>
          <pc:sldMk cId="2809638056" sldId="318"/>
        </pc:sldMkLst>
        <pc:graphicFrameChg chg="modGraphic">
          <ac:chgData name="Nina Atkinson" userId="fd33edb4-2ead-45b1-a9c1-1c674cba499e" providerId="ADAL" clId="{F65C0E73-9268-40BB-B617-83BC2F932657}" dt="2024-04-09T13:39:52.120" v="48" actId="20577"/>
          <ac:graphicFrameMkLst>
            <pc:docMk/>
            <pc:sldMk cId="2809638056" sldId="318"/>
            <ac:graphicFrameMk id="3" creationId="{9484A0C8-FE86-1C29-AB53-E093F31926AA}"/>
          </ac:graphicFrameMkLst>
        </pc:graphicFrameChg>
      </pc:sldChg>
      <pc:sldChg chg="modSp mod">
        <pc:chgData name="Nina Atkinson" userId="fd33edb4-2ead-45b1-a9c1-1c674cba499e" providerId="ADAL" clId="{F65C0E73-9268-40BB-B617-83BC2F932657}" dt="2024-04-09T13:41:21.173" v="49" actId="20577"/>
        <pc:sldMkLst>
          <pc:docMk/>
          <pc:sldMk cId="680710609" sldId="319"/>
        </pc:sldMkLst>
        <pc:graphicFrameChg chg="modGraphic">
          <ac:chgData name="Nina Atkinson" userId="fd33edb4-2ead-45b1-a9c1-1c674cba499e" providerId="ADAL" clId="{F65C0E73-9268-40BB-B617-83BC2F932657}" dt="2024-04-09T13:41:21.173" v="49" actId="20577"/>
          <ac:graphicFrameMkLst>
            <pc:docMk/>
            <pc:sldMk cId="680710609" sldId="319"/>
            <ac:graphicFrameMk id="3" creationId="{9484A0C8-FE86-1C29-AB53-E093F31926AA}"/>
          </ac:graphicFrameMkLst>
        </pc:graphicFrameChg>
      </pc:sldChg>
      <pc:sldChg chg="modSp mod">
        <pc:chgData name="Nina Atkinson" userId="fd33edb4-2ead-45b1-a9c1-1c674cba499e" providerId="ADAL" clId="{F65C0E73-9268-40BB-B617-83BC2F932657}" dt="2024-04-09T13:42:00.434" v="65" actId="6549"/>
        <pc:sldMkLst>
          <pc:docMk/>
          <pc:sldMk cId="71788427" sldId="320"/>
        </pc:sldMkLst>
        <pc:graphicFrameChg chg="modGraphic">
          <ac:chgData name="Nina Atkinson" userId="fd33edb4-2ead-45b1-a9c1-1c674cba499e" providerId="ADAL" clId="{F65C0E73-9268-40BB-B617-83BC2F932657}" dt="2024-04-09T13:42:00.434" v="65" actId="6549"/>
          <ac:graphicFrameMkLst>
            <pc:docMk/>
            <pc:sldMk cId="71788427" sldId="320"/>
            <ac:graphicFrameMk id="3" creationId="{9484A0C8-FE86-1C29-AB53-E093F31926AA}"/>
          </ac:graphicFrameMkLst>
        </pc:graphicFrameChg>
      </pc:sldChg>
      <pc:sldChg chg="modSp mod">
        <pc:chgData name="Nina Atkinson" userId="fd33edb4-2ead-45b1-a9c1-1c674cba499e" providerId="ADAL" clId="{F65C0E73-9268-40BB-B617-83BC2F932657}" dt="2024-04-09T11:05:15.833" v="2" actId="1076"/>
        <pc:sldMkLst>
          <pc:docMk/>
          <pc:sldMk cId="2533576654" sldId="329"/>
        </pc:sldMkLst>
        <pc:picChg chg="mod">
          <ac:chgData name="Nina Atkinson" userId="fd33edb4-2ead-45b1-a9c1-1c674cba499e" providerId="ADAL" clId="{F65C0E73-9268-40BB-B617-83BC2F932657}" dt="2024-04-09T11:05:15.833" v="2" actId="1076"/>
          <ac:picMkLst>
            <pc:docMk/>
            <pc:sldMk cId="2533576654" sldId="329"/>
            <ac:picMk id="2" creationId="{411AC509-D37F-6BA5-E004-7946DF3C1A29}"/>
          </ac:picMkLst>
        </pc:picChg>
      </pc:sldChg>
    </pc:docChg>
  </pc:docChgLst>
  <pc:docChgLst>
    <pc:chgData name="Mikey Edgar" userId="1a4bca07-8f07-4da9-8b3c-b70668459244" providerId="ADAL" clId="{5D7D4E71-2BB4-4703-8AE8-0405D12CACAB}"/>
    <pc:docChg chg="modSld">
      <pc:chgData name="Mikey Edgar" userId="1a4bca07-8f07-4da9-8b3c-b70668459244" providerId="ADAL" clId="{5D7D4E71-2BB4-4703-8AE8-0405D12CACAB}" dt="2024-04-22T08:56:06.004" v="55"/>
      <pc:docMkLst>
        <pc:docMk/>
      </pc:docMkLst>
      <pc:sldChg chg="modSp mod">
        <pc:chgData name="Mikey Edgar" userId="1a4bca07-8f07-4da9-8b3c-b70668459244" providerId="ADAL" clId="{5D7D4E71-2BB4-4703-8AE8-0405D12CACAB}" dt="2024-04-22T07:41:25.704" v="0" actId="1076"/>
        <pc:sldMkLst>
          <pc:docMk/>
          <pc:sldMk cId="0" sldId="266"/>
        </pc:sldMkLst>
        <pc:picChg chg="mod">
          <ac:chgData name="Mikey Edgar" userId="1a4bca07-8f07-4da9-8b3c-b70668459244" providerId="ADAL" clId="{5D7D4E71-2BB4-4703-8AE8-0405D12CACAB}" dt="2024-04-22T07:41:25.704" v="0" actId="1076"/>
          <ac:picMkLst>
            <pc:docMk/>
            <pc:sldMk cId="0" sldId="266"/>
            <ac:picMk id="2" creationId="{5DFDE146-FC5E-2DD2-69B1-76F170573807}"/>
          </ac:picMkLst>
        </pc:picChg>
      </pc:sldChg>
      <pc:sldChg chg="modSp mod">
        <pc:chgData name="Mikey Edgar" userId="1a4bca07-8f07-4da9-8b3c-b70668459244" providerId="ADAL" clId="{5D7D4E71-2BB4-4703-8AE8-0405D12CACAB}" dt="2024-04-22T07:41:29.226" v="1" actId="1076"/>
        <pc:sldMkLst>
          <pc:docMk/>
          <pc:sldMk cId="0" sldId="271"/>
        </pc:sldMkLst>
        <pc:picChg chg="mod">
          <ac:chgData name="Mikey Edgar" userId="1a4bca07-8f07-4da9-8b3c-b70668459244" providerId="ADAL" clId="{5D7D4E71-2BB4-4703-8AE8-0405D12CACAB}" dt="2024-04-22T07:41:29.226" v="1" actId="1076"/>
          <ac:picMkLst>
            <pc:docMk/>
            <pc:sldMk cId="0" sldId="271"/>
            <ac:picMk id="6" creationId="{4BBA8966-1FA1-D5E3-0847-9465C53E8CA0}"/>
          </ac:picMkLst>
        </pc:picChg>
      </pc:sldChg>
      <pc:sldChg chg="modSp mod">
        <pc:chgData name="Mikey Edgar" userId="1a4bca07-8f07-4da9-8b3c-b70668459244" providerId="ADAL" clId="{5D7D4E71-2BB4-4703-8AE8-0405D12CACAB}" dt="2024-04-22T08:34:25.006" v="14" actId="1076"/>
        <pc:sldMkLst>
          <pc:docMk/>
          <pc:sldMk cId="3389590072" sldId="300"/>
        </pc:sldMkLst>
        <pc:spChg chg="mod">
          <ac:chgData name="Mikey Edgar" userId="1a4bca07-8f07-4da9-8b3c-b70668459244" providerId="ADAL" clId="{5D7D4E71-2BB4-4703-8AE8-0405D12CACAB}" dt="2024-04-22T08:34:21.223" v="13" actId="115"/>
          <ac:spMkLst>
            <pc:docMk/>
            <pc:sldMk cId="3389590072" sldId="300"/>
            <ac:spMk id="3" creationId="{0F8011DA-DD20-F471-BDF0-85ADB2071C2C}"/>
          </ac:spMkLst>
        </pc:spChg>
        <pc:spChg chg="mod">
          <ac:chgData name="Mikey Edgar" userId="1a4bca07-8f07-4da9-8b3c-b70668459244" providerId="ADAL" clId="{5D7D4E71-2BB4-4703-8AE8-0405D12CACAB}" dt="2024-04-22T08:34:25.006" v="14" actId="1076"/>
          <ac:spMkLst>
            <pc:docMk/>
            <pc:sldMk cId="3389590072" sldId="300"/>
            <ac:spMk id="4" creationId="{C1A9F9C1-7088-E886-61AD-9CD9853C38C6}"/>
          </ac:spMkLst>
        </pc:spChg>
        <pc:spChg chg="mod">
          <ac:chgData name="Mikey Edgar" userId="1a4bca07-8f07-4da9-8b3c-b70668459244" providerId="ADAL" clId="{5D7D4E71-2BB4-4703-8AE8-0405D12CACAB}" dt="2024-04-22T08:34:12.719" v="10" actId="1076"/>
          <ac:spMkLst>
            <pc:docMk/>
            <pc:sldMk cId="3389590072" sldId="300"/>
            <ac:spMk id="7" creationId="{AEAD7BB6-2052-12C2-6F3E-F88B7D917566}"/>
          </ac:spMkLst>
        </pc:spChg>
      </pc:sldChg>
      <pc:sldChg chg="modTransition">
        <pc:chgData name="Mikey Edgar" userId="1a4bca07-8f07-4da9-8b3c-b70668459244" providerId="ADAL" clId="{5D7D4E71-2BB4-4703-8AE8-0405D12CACAB}" dt="2024-04-22T08:55:35.703" v="49"/>
        <pc:sldMkLst>
          <pc:docMk/>
          <pc:sldMk cId="302512986" sldId="305"/>
        </pc:sldMkLst>
      </pc:sldChg>
      <pc:sldChg chg="modTransition">
        <pc:chgData name="Mikey Edgar" userId="1a4bca07-8f07-4da9-8b3c-b70668459244" providerId="ADAL" clId="{5D7D4E71-2BB4-4703-8AE8-0405D12CACAB}" dt="2024-04-22T08:56:01.871" v="54"/>
        <pc:sldMkLst>
          <pc:docMk/>
          <pc:sldMk cId="4034113148" sldId="321"/>
        </pc:sldMkLst>
      </pc:sldChg>
      <pc:sldChg chg="modSp mod">
        <pc:chgData name="Mikey Edgar" userId="1a4bca07-8f07-4da9-8b3c-b70668459244" providerId="ADAL" clId="{5D7D4E71-2BB4-4703-8AE8-0405D12CACAB}" dt="2024-04-22T07:54:12.991" v="2" actId="1076"/>
        <pc:sldMkLst>
          <pc:docMk/>
          <pc:sldMk cId="739238308" sldId="324"/>
        </pc:sldMkLst>
        <pc:picChg chg="mod">
          <ac:chgData name="Mikey Edgar" userId="1a4bca07-8f07-4da9-8b3c-b70668459244" providerId="ADAL" clId="{5D7D4E71-2BB4-4703-8AE8-0405D12CACAB}" dt="2024-04-22T07:54:12.991" v="2" actId="1076"/>
          <ac:picMkLst>
            <pc:docMk/>
            <pc:sldMk cId="739238308" sldId="324"/>
            <ac:picMk id="2" creationId="{BF6D1075-C95F-21EC-C0A0-4F2C849B5CEE}"/>
          </ac:picMkLst>
        </pc:picChg>
      </pc:sldChg>
      <pc:sldChg chg="modTransition">
        <pc:chgData name="Mikey Edgar" userId="1a4bca07-8f07-4da9-8b3c-b70668459244" providerId="ADAL" clId="{5D7D4E71-2BB4-4703-8AE8-0405D12CACAB}" dt="2024-04-22T08:55:49.724" v="53"/>
        <pc:sldMkLst>
          <pc:docMk/>
          <pc:sldMk cId="2229455928" sldId="330"/>
        </pc:sldMkLst>
      </pc:sldChg>
      <pc:sldChg chg="modTransition">
        <pc:chgData name="Mikey Edgar" userId="1a4bca07-8f07-4da9-8b3c-b70668459244" providerId="ADAL" clId="{5D7D4E71-2BB4-4703-8AE8-0405D12CACAB}" dt="2024-04-22T08:56:06.004" v="55"/>
        <pc:sldMkLst>
          <pc:docMk/>
          <pc:sldMk cId="3246331471" sldId="331"/>
        </pc:sldMkLst>
      </pc:sldChg>
    </pc:docChg>
  </pc:docChgLst>
  <pc:docChgLst>
    <pc:chgData name="Nina Atkinson" userId="fd33edb4-2ead-45b1-a9c1-1c674cba499e" providerId="ADAL" clId="{FB4EFB81-BDBB-4C40-97E7-0FDF531C4739}"/>
    <pc:docChg chg="custSel modSld">
      <pc:chgData name="Nina Atkinson" userId="fd33edb4-2ead-45b1-a9c1-1c674cba499e" providerId="ADAL" clId="{FB4EFB81-BDBB-4C40-97E7-0FDF531C4739}" dt="2024-04-12T09:44:44.407" v="47" actId="20577"/>
      <pc:docMkLst>
        <pc:docMk/>
      </pc:docMkLst>
      <pc:sldChg chg="delSp modSp mod delAnim">
        <pc:chgData name="Nina Atkinson" userId="fd33edb4-2ead-45b1-a9c1-1c674cba499e" providerId="ADAL" clId="{FB4EFB81-BDBB-4C40-97E7-0FDF531C4739}" dt="2024-04-10T10:45:59.007" v="1" actId="1076"/>
        <pc:sldMkLst>
          <pc:docMk/>
          <pc:sldMk cId="2094659296" sldId="299"/>
        </pc:sldMkLst>
        <pc:picChg chg="del">
          <ac:chgData name="Nina Atkinson" userId="fd33edb4-2ead-45b1-a9c1-1c674cba499e" providerId="ADAL" clId="{FB4EFB81-BDBB-4C40-97E7-0FDF531C4739}" dt="2024-04-10T10:45:56.039" v="0" actId="478"/>
          <ac:picMkLst>
            <pc:docMk/>
            <pc:sldMk cId="2094659296" sldId="299"/>
            <ac:picMk id="2" creationId="{1B3716E0-A9E9-D572-3B1C-E1F9E06E9F56}"/>
          </ac:picMkLst>
        </pc:picChg>
        <pc:picChg chg="mod">
          <ac:chgData name="Nina Atkinson" userId="fd33edb4-2ead-45b1-a9c1-1c674cba499e" providerId="ADAL" clId="{FB4EFB81-BDBB-4C40-97E7-0FDF531C4739}" dt="2024-04-10T10:45:59.007" v="1" actId="1076"/>
          <ac:picMkLst>
            <pc:docMk/>
            <pc:sldMk cId="2094659296" sldId="299"/>
            <ac:picMk id="3" creationId="{954B8B2E-0FFA-56A6-6B84-46B182C59684}"/>
          </ac:picMkLst>
        </pc:picChg>
      </pc:sldChg>
      <pc:sldChg chg="modSp mod">
        <pc:chgData name="Nina Atkinson" userId="fd33edb4-2ead-45b1-a9c1-1c674cba499e" providerId="ADAL" clId="{FB4EFB81-BDBB-4C40-97E7-0FDF531C4739}" dt="2024-04-12T09:44:04.461" v="15" actId="20577"/>
        <pc:sldMkLst>
          <pc:docMk/>
          <pc:sldMk cId="301588415" sldId="313"/>
        </pc:sldMkLst>
        <pc:spChg chg="mod">
          <ac:chgData name="Nina Atkinson" userId="fd33edb4-2ead-45b1-a9c1-1c674cba499e" providerId="ADAL" clId="{FB4EFB81-BDBB-4C40-97E7-0FDF531C4739}" dt="2024-04-12T09:44:04.461" v="15" actId="20577"/>
          <ac:spMkLst>
            <pc:docMk/>
            <pc:sldMk cId="301588415" sldId="313"/>
            <ac:spMk id="6" creationId="{8B752C66-604D-4E6B-885B-D9D26F43C00C}"/>
          </ac:spMkLst>
        </pc:spChg>
      </pc:sldChg>
      <pc:sldChg chg="modSp mod">
        <pc:chgData name="Nina Atkinson" userId="fd33edb4-2ead-45b1-a9c1-1c674cba499e" providerId="ADAL" clId="{FB4EFB81-BDBB-4C40-97E7-0FDF531C4739}" dt="2024-04-12T09:44:44.407" v="47" actId="20577"/>
        <pc:sldMkLst>
          <pc:docMk/>
          <pc:sldMk cId="4034113148" sldId="321"/>
        </pc:sldMkLst>
        <pc:spChg chg="mod">
          <ac:chgData name="Nina Atkinson" userId="fd33edb4-2ead-45b1-a9c1-1c674cba499e" providerId="ADAL" clId="{FB4EFB81-BDBB-4C40-97E7-0FDF531C4739}" dt="2024-04-12T09:44:44.407" v="47" actId="20577"/>
          <ac:spMkLst>
            <pc:docMk/>
            <pc:sldMk cId="4034113148" sldId="321"/>
            <ac:spMk id="4" creationId="{CA6B1437-6A6C-CFBA-9A61-3FE11CB6A8DE}"/>
          </ac:spMkLst>
        </pc:spChg>
        <pc:spChg chg="mod">
          <ac:chgData name="Nina Atkinson" userId="fd33edb4-2ead-45b1-a9c1-1c674cba499e" providerId="ADAL" clId="{FB4EFB81-BDBB-4C40-97E7-0FDF531C4739}" dt="2024-04-12T09:44:40.711" v="39" actId="20577"/>
          <ac:spMkLst>
            <pc:docMk/>
            <pc:sldMk cId="4034113148" sldId="321"/>
            <ac:spMk id="5" creationId="{03B06D1F-D224-4CC2-A077-4EC819DCAABB}"/>
          </ac:spMkLst>
        </pc:spChg>
      </pc:sldChg>
      <pc:sldChg chg="modSp mod">
        <pc:chgData name="Nina Atkinson" userId="fd33edb4-2ead-45b1-a9c1-1c674cba499e" providerId="ADAL" clId="{FB4EFB81-BDBB-4C40-97E7-0FDF531C4739}" dt="2024-04-12T09:43:14.658" v="11" actId="20577"/>
        <pc:sldMkLst>
          <pc:docMk/>
          <pc:sldMk cId="1393700160" sldId="322"/>
        </pc:sldMkLst>
        <pc:graphicFrameChg chg="modGraphic">
          <ac:chgData name="Nina Atkinson" userId="fd33edb4-2ead-45b1-a9c1-1c674cba499e" providerId="ADAL" clId="{FB4EFB81-BDBB-4C40-97E7-0FDF531C4739}" dt="2024-04-12T09:43:14.658" v="11" actId="20577"/>
          <ac:graphicFrameMkLst>
            <pc:docMk/>
            <pc:sldMk cId="1393700160" sldId="322"/>
            <ac:graphicFrameMk id="4" creationId="{CBB2A219-AAD0-D320-7CC4-7BBB87A4020D}"/>
          </ac:graphicFrameMkLst>
        </pc:graphicFrameChg>
      </pc:sldChg>
      <pc:sldChg chg="modSp mod">
        <pc:chgData name="Nina Atkinson" userId="fd33edb4-2ead-45b1-a9c1-1c674cba499e" providerId="ADAL" clId="{FB4EFB81-BDBB-4C40-97E7-0FDF531C4739}" dt="2024-04-12T09:44:27.244" v="31" actId="20577"/>
        <pc:sldMkLst>
          <pc:docMk/>
          <pc:sldMk cId="3246331471" sldId="331"/>
        </pc:sldMkLst>
        <pc:spChg chg="mod">
          <ac:chgData name="Nina Atkinson" userId="fd33edb4-2ead-45b1-a9c1-1c674cba499e" providerId="ADAL" clId="{FB4EFB81-BDBB-4C40-97E7-0FDF531C4739}" dt="2024-04-12T09:44:27.244" v="31" actId="20577"/>
          <ac:spMkLst>
            <pc:docMk/>
            <pc:sldMk cId="3246331471" sldId="331"/>
            <ac:spMk id="4" creationId="{F012B816-0F86-BAC6-4BB2-095AC4E9F982}"/>
          </ac:spMkLst>
        </pc:spChg>
        <pc:spChg chg="mod">
          <ac:chgData name="Nina Atkinson" userId="fd33edb4-2ead-45b1-a9c1-1c674cba499e" providerId="ADAL" clId="{FB4EFB81-BDBB-4C40-97E7-0FDF531C4739}" dt="2024-04-12T09:44:23.151" v="23" actId="20577"/>
          <ac:spMkLst>
            <pc:docMk/>
            <pc:sldMk cId="3246331471" sldId="331"/>
            <ac:spMk id="5" creationId="{472AC1A6-C859-EA11-B2EE-1AEE1D9247B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E259E-A34C-49C1-A15C-AB926C1F1BF6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1AC7B-92BA-461C-952D-298F8E08C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115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843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426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950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699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03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2137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3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0019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5473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97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E7ED6-16BA-3211-D10F-7A8B26D2A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66C065-E075-011A-44A7-F9CDF8B10C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9A6488-F39B-30A4-99D6-0C5C138A40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29297-3AA0-E97A-BE2D-F87A3F6A2F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18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2104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8820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150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5413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888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385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3630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368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9087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713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428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6273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758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125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990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654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336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807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1AC7B-92BA-461C-952D-298F8E08CA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43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4/22/2024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4/22/2024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4/22/2024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4/22/2024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4/22/2024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4/22/2024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4/22/2024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hyperlink" Target="https://www.sqa.org.uk/sqa/files/nq/J6MV73.pdf" TargetMode="External"/><Relationship Id="rId5" Type="http://schemas.openxmlformats.org/officeDocument/2006/relationships/hyperlink" Target="https://www.sqa.org.uk/sqa/files/nq/J6MV74.pdf" TargetMode="External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../media/media14.m4a"/><Relationship Id="rId7" Type="http://schemas.openxmlformats.org/officeDocument/2006/relationships/image" Target="../media/image9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14.m4a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.png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hyperlink" Target="https://www.sqa.org.uk/files/nu/N3EnvironmentalScienceSustainabilityUnitSpec.pdf" TargetMode="External"/><Relationship Id="rId5" Type="http://schemas.openxmlformats.org/officeDocument/2006/relationships/hyperlink" Target="https://www.sqa.org.uk/files/nu/N4EnvironmentalScienceSustainabilityUnitSpec.pdf" TargetMode="External"/><Relationship Id="rId4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2.m4a"/><Relationship Id="rId1" Type="http://schemas.microsoft.com/office/2007/relationships/media" Target="../media/media32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9.png"/><Relationship Id="rId2" Type="http://schemas.openxmlformats.org/officeDocument/2006/relationships/audio" Target="../media/media33.m4a"/><Relationship Id="rId1" Type="http://schemas.microsoft.com/office/2007/relationships/media" Target="../media/media33.m4a"/><Relationship Id="rId6" Type="http://schemas.openxmlformats.org/officeDocument/2006/relationships/hyperlink" Target="mailto:donna.clarke@sqa.org.uk" TargetMode="External"/><Relationship Id="rId5" Type="http://schemas.openxmlformats.org/officeDocument/2006/relationships/hyperlink" Target="mailto:joan.highton@sqa.org.uk" TargetMode="External"/><Relationship Id="rId4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 with medium confidence">
            <a:extLst>
              <a:ext uri="{FF2B5EF4-FFF2-40B4-BE49-F238E27FC236}">
                <a16:creationId xmlns:a16="http://schemas.microsoft.com/office/drawing/2014/main" id="{66EE56D7-77E0-7719-D693-DD25909C5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462289F-2E81-06BF-A302-4A6A2CA0804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45932" y="3090673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Global Issue in the context of Climate Change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847288" y="1129527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8011DA-DD20-F471-BDF0-85ADB2071C2C}"/>
              </a:ext>
            </a:extLst>
          </p:cNvPr>
          <p:cNvSpPr txBox="1"/>
          <p:nvPr/>
        </p:nvSpPr>
        <p:spPr>
          <a:xfrm>
            <a:off x="457200" y="1037248"/>
            <a:ext cx="7641771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kern="0" dirty="0">
                <a:solidFill>
                  <a:srgbClr val="1F497D"/>
                </a:solidFill>
                <a:latin typeface="Arial"/>
              </a:rPr>
              <a:t>The Unit Specifications can be found using the following links:</a:t>
            </a:r>
          </a:p>
          <a:p>
            <a:endParaRPr lang="en-GB" dirty="0"/>
          </a:p>
          <a:p>
            <a:r>
              <a:rPr lang="en-GB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specification: Geography: Global Issues in the Context of Climate Change (National 3) (sqa.org.uk)</a:t>
            </a:r>
          </a:p>
          <a:p>
            <a:endParaRPr lang="en-GB" dirty="0"/>
          </a:p>
          <a:p>
            <a:r>
              <a:rPr lang="en-GB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specification: Geography: Global Issues in the Context of Climate Change (National 4) (sqa.org.uk)</a:t>
            </a:r>
          </a:p>
          <a:p>
            <a:endParaRPr lang="en-GB" dirty="0"/>
          </a:p>
          <a:p>
            <a:r>
              <a:rPr lang="en-GB" sz="2000" kern="0" dirty="0">
                <a:solidFill>
                  <a:srgbClr val="1F497D"/>
                </a:solidFill>
                <a:latin typeface="Arial"/>
              </a:rPr>
              <a:t>Unit Assessment Support Packs (UASPs) can be found in the NQ Geography section of the SQA Secure site (secure.sqa.org.uk)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hlinkClick r:id="rId5"/>
            <a:extLst>
              <a:ext uri="{FF2B5EF4-FFF2-40B4-BE49-F238E27FC236}">
                <a16:creationId xmlns:a16="http://schemas.microsoft.com/office/drawing/2014/main" id="{C1A9F9C1-7088-E886-61AD-9CD9853C38C6}"/>
              </a:ext>
            </a:extLst>
          </p:cNvPr>
          <p:cNvSpPr/>
          <p:nvPr/>
        </p:nvSpPr>
        <p:spPr>
          <a:xfrm>
            <a:off x="457200" y="2437690"/>
            <a:ext cx="7306811" cy="6650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hlinkClick r:id="rId6"/>
            <a:extLst>
              <a:ext uri="{FF2B5EF4-FFF2-40B4-BE49-F238E27FC236}">
                <a16:creationId xmlns:a16="http://schemas.microsoft.com/office/drawing/2014/main" id="{AEAD7BB6-2052-12C2-6F3E-F88B7D917566}"/>
              </a:ext>
            </a:extLst>
          </p:cNvPr>
          <p:cNvSpPr/>
          <p:nvPr/>
        </p:nvSpPr>
        <p:spPr>
          <a:xfrm>
            <a:off x="457200" y="1590587"/>
            <a:ext cx="7306811" cy="6650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u="sng" dirty="0"/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9A72538-DDD4-8AC4-5D47-18BCC349C2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590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876"/>
    </mc:Choice>
    <mc:Fallback>
      <p:transition spd="slow" advTm="198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Global Issue in the context of Climate Change</a:t>
            </a:r>
            <a:b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– Making Assessment Judgments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847288" y="963272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8011DA-DD20-F471-BDF0-85ADB2071C2C}"/>
              </a:ext>
            </a:extLst>
          </p:cNvPr>
          <p:cNvSpPr txBox="1"/>
          <p:nvPr/>
        </p:nvSpPr>
        <p:spPr>
          <a:xfrm>
            <a:off x="457200" y="1173814"/>
            <a:ext cx="760548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kern="0" dirty="0">
                <a:solidFill>
                  <a:srgbClr val="1F497D"/>
                </a:solidFill>
                <a:latin typeface="Arial"/>
              </a:rPr>
              <a:t>The UASPs at National 3 and National 4 contain a set of questions.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kern="0" dirty="0">
                <a:solidFill>
                  <a:srgbClr val="1F497D"/>
                </a:solidFill>
                <a:latin typeface="Arial"/>
              </a:rPr>
              <a:t>Marks are not used.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kern="0" dirty="0">
                <a:solidFill>
                  <a:srgbClr val="1F497D"/>
                </a:solidFill>
                <a:latin typeface="Arial"/>
              </a:rPr>
              <a:t>Each assessment standard is judged individually.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kern="0" dirty="0">
                <a:solidFill>
                  <a:srgbClr val="1F497D"/>
                </a:solidFill>
                <a:latin typeface="Arial"/>
              </a:rPr>
              <a:t>The ‘Making Assessment Judgments’ column in the judging evidence tables in the UASPs, indicate the minimum standard required to pass each assessment standard.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kern="0" dirty="0">
                <a:solidFill>
                  <a:srgbClr val="1F497D"/>
                </a:solidFill>
                <a:latin typeface="Arial"/>
              </a:rPr>
              <a:t>As long a candidate meets the minimum standard required, they have passed that assessment standard.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kern="0" dirty="0">
                <a:solidFill>
                  <a:srgbClr val="1F497D"/>
                </a:solidFill>
                <a:latin typeface="Arial"/>
              </a:rPr>
              <a:t>The assessment for the unit could be centre devised and take the form of, for example, a poster, PowerPoint presentation etc.</a:t>
            </a:r>
          </a:p>
          <a:p>
            <a:endParaRPr lang="en-GB" dirty="0"/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A28611D5-5B96-8F41-75B7-FC9D3C4F161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853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95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9290"/>
    </mc:Choice>
    <mc:Fallback>
      <p:transition spd="slow" advTm="992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7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893" y="349604"/>
            <a:ext cx="8229600" cy="857250"/>
          </a:xfrm>
        </p:spPr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Global Issue in the context of Climate Change</a:t>
            </a:r>
            <a:b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– Outcome 1 assessment standards</a:t>
            </a:r>
            <a:br>
              <a:rPr lang="en-GB" sz="2800" b="1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8011DA-DD20-F471-BDF0-85ADB2071C2C}"/>
              </a:ext>
            </a:extLst>
          </p:cNvPr>
          <p:cNvSpPr txBox="1"/>
          <p:nvPr/>
        </p:nvSpPr>
        <p:spPr>
          <a:xfrm>
            <a:off x="385893" y="1403703"/>
            <a:ext cx="8645291" cy="35035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Aft>
                <a:spcPts val="0"/>
              </a:spcAft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National 3 – Outcome 1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0"/>
              </a:spcAft>
            </a:pPr>
            <a:endParaRPr lang="en-GB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numerical or graphical information in the context of climate change by: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1.1	</a:t>
            </a: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xtracting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geographical information from a numerical or graphical source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1.2	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interpreting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limited range of geographical information from 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numerical or graphical source to 	reach a basic conclusion</a:t>
            </a:r>
          </a:p>
          <a:p>
            <a:pPr>
              <a:lnSpc>
                <a:spcPts val="1400"/>
              </a:lnSpc>
            </a:pP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</a:pPr>
            <a:endParaRPr lang="en-GB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0"/>
              </a:spcAft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National 4 – Outcome 1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a limited range of numerical and graphical information in the context of climate change by: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1.1	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interpreting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relevant numerical and graphical information from two sources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	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evaluating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numerical and graphical information to draw a straightforward conclusion based upon 	evidence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D1F2597-7FD5-7F1E-3DB5-87A296DB90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72994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9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28"/>
    </mc:Choice>
    <mc:Fallback>
      <p:transition spd="slow" advTm="78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0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93850"/>
            <a:ext cx="8229600" cy="857250"/>
          </a:xfrm>
        </p:spPr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Global Issue in the context of Climate Change</a:t>
            </a:r>
            <a:b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– Outcome 2 assessment standards</a:t>
            </a:r>
            <a:br>
              <a:rPr lang="en-GB" sz="2800" b="1" dirty="0"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847288" y="1129527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8011DA-DD20-F471-BDF0-85ADB2071C2C}"/>
              </a:ext>
            </a:extLst>
          </p:cNvPr>
          <p:cNvSpPr txBox="1"/>
          <p:nvPr/>
        </p:nvSpPr>
        <p:spPr>
          <a:xfrm>
            <a:off x="593622" y="1072970"/>
            <a:ext cx="7956755" cy="4122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endParaRPr lang="en-GB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National 3 – </a:t>
            </a: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Outcome 2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Draw on basic knowledge and understanding of climate change by: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2.1	briefly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describing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key features of climate change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2.2	briefly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describing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causes of climate change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2.3	briefly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describing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effects of climate change</a:t>
            </a:r>
          </a:p>
          <a:p>
            <a:pPr>
              <a:lnSpc>
                <a:spcPts val="1400"/>
              </a:lnSpc>
            </a:pPr>
            <a:endParaRPr lang="en-GB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National 4 – Outcome 2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400"/>
              </a:lnSpc>
            </a:pP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Draw on straightforward knowledge and understanding of climate change by: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2.1	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describing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key features of climate change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2.2	briefly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explaining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the causes or effects of climate change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2.3	briefly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explaining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the strategies adopted in response to climate change</a:t>
            </a:r>
          </a:p>
          <a:p>
            <a:pPr marL="270510" indent="-270510">
              <a:lnSpc>
                <a:spcPts val="1400"/>
              </a:lnSpc>
              <a:spcAft>
                <a:spcPts val="70"/>
              </a:spcAft>
            </a:pPr>
            <a:r>
              <a:rPr lang="en-GB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1400"/>
              </a:lnSpc>
            </a:pPr>
            <a:endParaRPr lang="en-GB" dirty="0"/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19735AB0-5A65-0874-7534-9AB6C4285D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2595723"/>
            <a:ext cx="487363" cy="487363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22E42B4-C9E7-775A-9233-67A8E7C67B9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260411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08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29"/>
    </mc:Choice>
    <mc:Fallback>
      <p:transition spd="slow" advTm="138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82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27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64" y="261114"/>
            <a:ext cx="9092381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Climate Change – Making Assessment Judgements 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3 Outcome 1 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751178"/>
              </p:ext>
            </p:extLst>
          </p:nvPr>
        </p:nvGraphicFramePr>
        <p:xfrm>
          <a:off x="389164" y="1364343"/>
          <a:ext cx="8297636" cy="232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79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747657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Assessment Standard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Making Assessment Judgements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 Extracting geographical information from </a:t>
                      </a:r>
                      <a:r>
                        <a:rPr lang="en-GB" sz="1400" b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numerical or graphical source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Candidate is able to extract at least </a:t>
                      </a:r>
                      <a:r>
                        <a:rPr lang="en-GB" sz="1400" b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one</a:t>
                      </a: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relevant, factual point. </a:t>
                      </a:r>
                    </a:p>
                    <a:p>
                      <a:endParaRPr lang="en-GB" sz="14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i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emissions from cars is increasing</a:t>
                      </a:r>
                      <a:r>
                        <a:rPr lang="en-GB" sz="1600" i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n-GB" sz="1800" i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 </a:t>
                      </a: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Interpreting a limited range of geographical information from </a:t>
                      </a:r>
                      <a:r>
                        <a:rPr lang="en-GB" sz="1400" b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numerical or graphical source to reach a basic conclusion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Candidate is able to interpret at least </a:t>
                      </a:r>
                      <a:r>
                        <a:rPr lang="en-GB" sz="1400" b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one</a:t>
                      </a: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relevant, factual point from the source.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Temperature increase may be due to an increase of carbon dioxide.</a:t>
                      </a:r>
                    </a:p>
                    <a:p>
                      <a:endParaRPr lang="en-GB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</a:tbl>
          </a:graphicData>
        </a:graphic>
      </p:graphicFrame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F6D1075-C95F-21EC-C0A0-4F2C849B5C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86167" y="456713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238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352"/>
    </mc:Choice>
    <mc:Fallback>
      <p:transition spd="slow" advTm="943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36" y="236492"/>
            <a:ext cx="8996516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Climate Change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3 Outcome 2 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825171"/>
              </p:ext>
            </p:extLst>
          </p:nvPr>
        </p:nvGraphicFramePr>
        <p:xfrm>
          <a:off x="398318" y="1452494"/>
          <a:ext cx="8347364" cy="332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9707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747657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Assessment Standard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Making Assessment Judgements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2.1 Briefly </a:t>
                      </a:r>
                      <a:r>
                        <a:rPr lang="en-GB" sz="1400" b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describing</a:t>
                      </a: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key features of a global geographical issue</a:t>
                      </a:r>
                      <a:r>
                        <a:rPr lang="en-GB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Candidate is able to make at least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two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simple, obvious, relevant, factual descriptions</a:t>
                      </a:r>
                    </a:p>
                    <a:p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Climate change affects the land and the sea areas. Climate change is happening all over the world</a:t>
                      </a:r>
                      <a:endParaRPr lang="en-GB" sz="1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2.2 Briefly </a:t>
                      </a:r>
                      <a:r>
                        <a:rPr lang="en-GB" sz="1400" b="1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describing</a:t>
                      </a:r>
                      <a:r>
                        <a:rPr lang="en-GB" sz="14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causes of a global geographical issue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Candidate is able to make simple, obvious, relevant and factual descriptions of at least</a:t>
                      </a:r>
                      <a:r>
                        <a:rPr lang="en-GB" sz="1400" b="1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two</a:t>
                      </a:r>
                      <a:r>
                        <a:rPr lang="en-GB" sz="1400" b="1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causes of a global geographical issue with minimal development, or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one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description of a single cause, with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basic development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Cutting down trees. More methane in the atmosphere (2 causes)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Cutting down trees and burning them releases CO</a:t>
                      </a:r>
                      <a:r>
                        <a:rPr lang="en-GB" sz="1400" i="1" kern="1200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en-GB" sz="1400" i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(basic development)</a:t>
                      </a:r>
                      <a:endParaRPr lang="en-GB" sz="14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</a:tbl>
          </a:graphicData>
        </a:graphic>
      </p:graphicFrame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85433D2-2015-7BE3-7E86-683E163F94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67122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674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276"/>
    </mc:Choice>
    <mc:Fallback>
      <p:transition spd="slow" advTm="192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912" y="231618"/>
            <a:ext cx="8989142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Climate Change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3 Outcome 2 </a:t>
            </a:r>
            <a:r>
              <a:rPr lang="en-GB" sz="2000" b="1" kern="0" dirty="0">
                <a:solidFill>
                  <a:schemeClr val="tx2"/>
                </a:solidFill>
                <a:latin typeface="Arial" pitchFamily="34" charset="0"/>
              </a:rPr>
              <a:t>(continued) </a:t>
            </a:r>
            <a:endParaRPr lang="en-GB" sz="20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152740"/>
              </p:ext>
            </p:extLst>
          </p:nvPr>
        </p:nvGraphicFramePr>
        <p:xfrm>
          <a:off x="389164" y="1364343"/>
          <a:ext cx="8297636" cy="2199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79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747657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 Briefly</a:t>
                      </a:r>
                      <a:r>
                        <a:rPr lang="en-GB" sz="14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describing</a:t>
                      </a:r>
                      <a:r>
                        <a:rPr lang="en-GB" sz="14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effects of a global geographical issue</a:t>
                      </a:r>
                      <a:endParaRPr lang="en-GB" sz="1400" dirty="0"/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Candidate is able make simple, obvious, relevant and factual descriptions of at least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effects of a global geographical issue with minimal development, or</a:t>
                      </a:r>
                      <a:r>
                        <a:rPr lang="en-GB" sz="140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</a:t>
                      </a:r>
                      <a:r>
                        <a:rPr lang="en-GB" sz="140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 of a single effect, with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development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More flooding near the sea. Longer growing seasons in some places (2 effects)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More flooding in low lying areas, like Bangladesh (basic development)</a:t>
                      </a:r>
                      <a:endParaRPr lang="en-GB" sz="1400" i="1" dirty="0"/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</a:tbl>
          </a:graphicData>
        </a:graphic>
      </p:graphicFrame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C6FFE21-F7AD-2F41-C4CA-B4B6DC469E8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31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097"/>
    </mc:Choice>
    <mc:Fallback>
      <p:transition spd="slow" advTm="430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64" y="253740"/>
            <a:ext cx="9114503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Climate Change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4 Outcome 1 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951616"/>
              </p:ext>
            </p:extLst>
          </p:nvPr>
        </p:nvGraphicFramePr>
        <p:xfrm>
          <a:off x="389164" y="1228090"/>
          <a:ext cx="8297636" cy="268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79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747657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ts val="1400"/>
                        </a:lnSpc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 interpreting relevant numerical and graphical information from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two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sources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Candidate is able to use the numerical and graphical information to interpret at least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characteristics or features from the sources provided.</a:t>
                      </a:r>
                    </a:p>
                    <a:p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400" i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 </a:t>
                      </a: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has increased from 0.7°F in 1900 to 2.0°F in 2010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the greenhouse gases caused by human activity, 54.7% is CO</a:t>
                      </a:r>
                      <a:r>
                        <a:rPr lang="en-GB" sz="1400" i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 evaluating numerical and graphical information to draw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straightforward conclusion based upon evidence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Candidate uses evidence to draw</a:t>
                      </a:r>
                      <a:r>
                        <a:rPr lang="en-GB" sz="14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4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conclusion from numerical or graphical information. Conclusions should be supported by relevant and accurate use of evidence drawn from the source(s).</a:t>
                      </a:r>
                    </a:p>
                    <a:p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 change goes up and down over time but CO</a:t>
                      </a:r>
                      <a:r>
                        <a:rPr lang="en-GB" sz="1400" i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always increases .</a:t>
                      </a:r>
                      <a:endParaRPr lang="en-GB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</a:tbl>
          </a:graphicData>
        </a:graphic>
      </p:graphicFrame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21F1B3B-6002-E2F4-FBE1-8ED0A7D85EA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664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735"/>
    </mc:Choice>
    <mc:Fallback>
      <p:transition spd="slow" advTm="1077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7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9" y="179998"/>
            <a:ext cx="8981768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Climate Change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4 Outcome 2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20989"/>
              </p:ext>
            </p:extLst>
          </p:nvPr>
        </p:nvGraphicFramePr>
        <p:xfrm>
          <a:off x="332508" y="1041494"/>
          <a:ext cx="8464905" cy="3992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1383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863522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03885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1243167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ts val="1400"/>
                        </a:lnSpc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2.1</a:t>
                      </a:r>
                      <a:r>
                        <a:rPr lang="en-GB" sz="14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describing</a:t>
                      </a:r>
                      <a:r>
                        <a:rPr lang="en-GB" sz="14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key features of climate change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Candidate is able to describe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key characteristics or features of climate change.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Recently, the change is happening more quickly. 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Climate change is happening in many parts of the world, for example, the Sahara.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2071944"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briefly explaining 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causes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effects of climate change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Candidate is able to give at least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explanations that make the issue plain or clear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CAUSES - </a:t>
                      </a: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Greenhouse gases trap the radiation from the sun, increasing temperatures.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industrial revolution caused more greenhouse gases 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be produced, such as CO</a:t>
                      </a:r>
                      <a:r>
                        <a:rPr lang="en-GB" sz="1400" i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</a:p>
                    <a:p>
                      <a:pPr lvl="0"/>
                      <a:r>
                        <a:rPr lang="en-GB" sz="12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EFFECTS - </a:t>
                      </a: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Polar bears may lose their homes as Arctic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ice melts.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 may be more heatwaves causing people 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die.</a:t>
                      </a:r>
                      <a:endParaRPr lang="en-GB" sz="18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</a:tbl>
          </a:graphicData>
        </a:graphic>
      </p:graphicFrame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11AC509-D37F-6BA5-E004-7946DF3C1A2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16763" y="175208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7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5532"/>
    </mc:Choice>
    <mc:Fallback>
      <p:transition spd="slow" advTm="95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5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9" y="179998"/>
            <a:ext cx="9055510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Climate Change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4 Outcome 2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092097"/>
              </p:ext>
            </p:extLst>
          </p:nvPr>
        </p:nvGraphicFramePr>
        <p:xfrm>
          <a:off x="332509" y="1191491"/>
          <a:ext cx="8354291" cy="204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67390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786901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12487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1262702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ts val="1400"/>
                        </a:lnSpc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 briefly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explaining</a:t>
                      </a:r>
                      <a:r>
                        <a:rPr lang="en-GB" sz="14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strategies adopted in response to </a:t>
                      </a:r>
                      <a:b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climate change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Candidate is able to explain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strategies that deal with climate change.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Using renewable sources to make electricity avoids putting CO</a:t>
                      </a:r>
                      <a:r>
                        <a:rPr lang="en-GB" sz="1400" i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the atmosphere.</a:t>
                      </a:r>
                    </a:p>
                    <a:p>
                      <a:pPr lvl="0"/>
                      <a:r>
                        <a:rPr lang="en-GB" sz="14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Walking and cycling reduce the amount of petrol used</a:t>
                      </a:r>
                      <a:r>
                        <a:rPr lang="en-GB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</a:tbl>
          </a:graphicData>
        </a:graphic>
      </p:graphicFrame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AAFE16D6-0B62-46D4-13DC-F6523998D0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45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Tm="119000"/>
    </mc:Choice>
    <mc:Fallback>
      <p:transition spd="slow" advTm="11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8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273479" y="328569"/>
            <a:ext cx="80327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 </a:t>
            </a:r>
            <a:r>
              <a:rPr lang="en-GB" sz="3200" b="1" kern="0" dirty="0">
                <a:solidFill>
                  <a:srgbClr val="1F497D"/>
                </a:solidFill>
                <a:latin typeface="Arial" pitchFamily="34" charset="0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 dirty="0">
                <a:solidFill>
                  <a:srgbClr val="1F497D"/>
                </a:solidFill>
                <a:latin typeface="Arial" pitchFamily="34" charset="0"/>
              </a:rPr>
              <a:t>Climate Change and Sustainability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 dirty="0">
                <a:solidFill>
                  <a:srgbClr val="1F497D"/>
                </a:solidFill>
                <a:latin typeface="Arial" pitchFamily="34" charset="0"/>
              </a:rPr>
              <a:t>National 3 and National 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200" b="1" kern="0" dirty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 dirty="0">
                <a:solidFill>
                  <a:srgbClr val="1F497D"/>
                </a:solidFill>
                <a:latin typeface="Arial" pitchFamily="34" charset="0"/>
              </a:rPr>
              <a:t>An overview of  the National Progression Award (NPA)</a:t>
            </a:r>
            <a:endParaRPr lang="en-GB" sz="4400" b="1" kern="0" dirty="0">
              <a:solidFill>
                <a:srgbClr val="1F497D"/>
              </a:solidFill>
              <a:latin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BBA8966-1FA1-D5E3-0847-9465C53E8CA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03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78072" y="2084387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549"/>
    </mc:Choice>
    <mc:Fallback>
      <p:transition spd="slow" advTm="135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275"/>
            <a:ext cx="8229600" cy="857250"/>
          </a:xfrm>
        </p:spPr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Sustainability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847288" y="1129527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B1437-6A6C-CFBA-9A61-3FE11CB6A8DE}"/>
              </a:ext>
            </a:extLst>
          </p:cNvPr>
          <p:cNvSpPr txBox="1"/>
          <p:nvPr/>
        </p:nvSpPr>
        <p:spPr>
          <a:xfrm>
            <a:off x="457200" y="1037248"/>
            <a:ext cx="864523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kern="0" dirty="0">
                <a:solidFill>
                  <a:srgbClr val="1F497D"/>
                </a:solidFill>
                <a:latin typeface="Arial"/>
              </a:rPr>
              <a:t>The Unit Specifications can be found using the following links:</a:t>
            </a:r>
          </a:p>
          <a:p>
            <a:endParaRPr lang="en-GB" kern="0" dirty="0">
              <a:solidFill>
                <a:srgbClr val="1F497D"/>
              </a:solidFill>
              <a:latin typeface="Arial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Unit Specification: Environmental Science: Sustainability (National 3) (sqa.org.uk)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Unit Specification: Environmental Science: Sustainability (National 4) (sqa.org.uk)</a:t>
            </a:r>
          </a:p>
          <a:p>
            <a:endParaRPr lang="en-GB" sz="1800" kern="0" dirty="0">
              <a:solidFill>
                <a:srgbClr val="1F497D"/>
              </a:solidFill>
              <a:latin typeface="Arial"/>
            </a:endParaRPr>
          </a:p>
          <a:p>
            <a:endParaRPr lang="en-GB" kern="0" dirty="0">
              <a:solidFill>
                <a:srgbClr val="1F497D"/>
              </a:solidFill>
              <a:latin typeface="Arial"/>
            </a:endParaRPr>
          </a:p>
          <a:p>
            <a:r>
              <a:rPr lang="en-GB" sz="1800" kern="0" dirty="0">
                <a:solidFill>
                  <a:srgbClr val="1F497D"/>
                </a:solidFill>
                <a:latin typeface="Arial"/>
              </a:rPr>
              <a:t>Unit Assessment Support Packs (UASPs) can be found in the NQ Environmental Science section of the SQA Secure site (secure.sqa.org.uk).</a:t>
            </a:r>
          </a:p>
        </p:txBody>
      </p:sp>
      <p:sp>
        <p:nvSpPr>
          <p:cNvPr id="2" name="Rectangle 1">
            <a:hlinkClick r:id="rId5"/>
            <a:extLst>
              <a:ext uri="{FF2B5EF4-FFF2-40B4-BE49-F238E27FC236}">
                <a16:creationId xmlns:a16="http://schemas.microsoft.com/office/drawing/2014/main" id="{5B8FF280-D912-D130-58FE-C3BC070E480A}"/>
              </a:ext>
            </a:extLst>
          </p:cNvPr>
          <p:cNvSpPr/>
          <p:nvPr/>
        </p:nvSpPr>
        <p:spPr>
          <a:xfrm>
            <a:off x="498765" y="2378954"/>
            <a:ext cx="8455230" cy="41397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3B953A36-FA29-899F-9C77-E14CB8F4D4D0}"/>
              </a:ext>
            </a:extLst>
          </p:cNvPr>
          <p:cNvSpPr/>
          <p:nvPr/>
        </p:nvSpPr>
        <p:spPr>
          <a:xfrm>
            <a:off x="385949" y="4504078"/>
            <a:ext cx="8089074" cy="41397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hlinkClick r:id="rId6"/>
            <a:extLst>
              <a:ext uri="{FF2B5EF4-FFF2-40B4-BE49-F238E27FC236}">
                <a16:creationId xmlns:a16="http://schemas.microsoft.com/office/drawing/2014/main" id="{F96171AE-3574-13D1-1F39-BC9B0F49D6F7}"/>
              </a:ext>
            </a:extLst>
          </p:cNvPr>
          <p:cNvSpPr/>
          <p:nvPr/>
        </p:nvSpPr>
        <p:spPr>
          <a:xfrm>
            <a:off x="457200" y="1749804"/>
            <a:ext cx="8609610" cy="51063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slide 20">
            <a:hlinkClick r:id="" action="ppaction://media"/>
            <a:extLst>
              <a:ext uri="{FF2B5EF4-FFF2-40B4-BE49-F238E27FC236}">
                <a16:creationId xmlns:a16="http://schemas.microsoft.com/office/drawing/2014/main" id="{FC69069B-36CD-992D-3210-D4AA34CC4B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66632" y="19360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2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000"/>
    </mc:Choice>
    <mc:Fallback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National 3 Sustainability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847288" y="1129527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B1437-6A6C-CFBA-9A61-3FE11CB6A8DE}"/>
              </a:ext>
            </a:extLst>
          </p:cNvPr>
          <p:cNvSpPr txBox="1"/>
          <p:nvPr/>
        </p:nvSpPr>
        <p:spPr>
          <a:xfrm>
            <a:off x="457200" y="904513"/>
            <a:ext cx="8422640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kern="0" dirty="0">
                <a:solidFill>
                  <a:srgbClr val="1F497D"/>
                </a:solidFill>
                <a:latin typeface="Arial"/>
              </a:rPr>
              <a:t>The National 3 unit covers the key areas of: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processes which may contribute to climate change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the possible impact of atmospheric change on the survival of living things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the causes and possible consequences of an environmental issue, and ways to manage the impact (of the environmental issue)</a:t>
            </a:r>
          </a:p>
          <a:p>
            <a:endParaRPr lang="en-GB" sz="2000" dirty="0"/>
          </a:p>
          <a:p>
            <a:r>
              <a:rPr lang="en-GB" sz="2000" kern="0" dirty="0">
                <a:solidFill>
                  <a:srgbClr val="1F497D"/>
                </a:solidFill>
                <a:latin typeface="Arial"/>
              </a:rPr>
              <a:t>The unit could be tackled through major themes such as transport, deforestation, industry, agriculture, and depletion of non-renewable resources.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slide 21">
            <a:hlinkClick r:id="" action="ppaction://media"/>
            <a:extLst>
              <a:ext uri="{FF2B5EF4-FFF2-40B4-BE49-F238E27FC236}">
                <a16:creationId xmlns:a16="http://schemas.microsoft.com/office/drawing/2014/main" id="{49C70648-149B-B773-FBDA-C9A061C0E09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92477" y="17999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11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000"/>
    </mc:Choice>
    <mc:Fallback>
      <p:transition spd="slow" advTm="5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BF661-30E5-AA1E-A4C2-3BAE25DDF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2AC1A6-C859-EA11-B2EE-1AEE1D924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National 4 Sustainability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43C890-6D16-AFDF-C687-1287A6FB1E7A}"/>
              </a:ext>
            </a:extLst>
          </p:cNvPr>
          <p:cNvSpPr txBox="1"/>
          <p:nvPr/>
        </p:nvSpPr>
        <p:spPr>
          <a:xfrm>
            <a:off x="847288" y="1129527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12B816-0F86-BAC6-4BB2-095AC4E9F982}"/>
              </a:ext>
            </a:extLst>
          </p:cNvPr>
          <p:cNvSpPr txBox="1"/>
          <p:nvPr/>
        </p:nvSpPr>
        <p:spPr>
          <a:xfrm>
            <a:off x="457200" y="904513"/>
            <a:ext cx="842264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kern="0" dirty="0">
                <a:solidFill>
                  <a:srgbClr val="1F497D"/>
                </a:solidFill>
                <a:latin typeface="Arial"/>
              </a:rPr>
              <a:t>The National 4 unit covers the key areas of: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the sustainability of key natural resources and possible implications for human activity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the interaction between humans and the environment and the impact of human activity on an area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the role of agriculture in the production of food and raw material and its environmental impacts and sustainability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society’s energy needs and the impact of developments in transport infrastructure in a selected area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development of sustainable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slide 22">
            <a:hlinkClick r:id="" action="ppaction://media"/>
            <a:extLst>
              <a:ext uri="{FF2B5EF4-FFF2-40B4-BE49-F238E27FC236}">
                <a16:creationId xmlns:a16="http://schemas.microsoft.com/office/drawing/2014/main" id="{D135AE60-6FAB-0980-C967-D64640B169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9639" y="17999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331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000"/>
    </mc:Choice>
    <mc:Fallback>
      <p:transition spd="slow" advTm="6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4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Sustainability – Outcome 1 Assessment Standards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8EEBEA-46DF-24B6-98C1-3A6C4DB42C29}"/>
              </a:ext>
            </a:extLst>
          </p:cNvPr>
          <p:cNvSpPr txBox="1"/>
          <p:nvPr/>
        </p:nvSpPr>
        <p:spPr>
          <a:xfrm>
            <a:off x="547816" y="1136822"/>
            <a:ext cx="8229600" cy="349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National 3 – Outcome 1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Apply skills of scientific inquiry and draw on knowledge and understanding of the key areas of this Unit to carry out an experiment/practical investigation by: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1.1	Following given procedures safely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1.2	Making and recording observations/measurements correctly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1.3	Presenting results in an appropriate format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1.4	Drawing valid conclusions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1.5	Evaluating experimental procedures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National 4 – Outcome 1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As National 3 Outcome 1,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with an additional assessment standard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1.1	Planning an experiment/practical investigation</a:t>
            </a:r>
          </a:p>
        </p:txBody>
      </p:sp>
      <p:pic>
        <p:nvPicPr>
          <p:cNvPr id="3" name="slide 23">
            <a:hlinkClick r:id="" action="ppaction://media"/>
            <a:extLst>
              <a:ext uri="{FF2B5EF4-FFF2-40B4-BE49-F238E27FC236}">
                <a16:creationId xmlns:a16="http://schemas.microsoft.com/office/drawing/2014/main" id="{D44C09D8-8BE6-0075-1605-4CBAFBDD48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3118" y="26460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267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378"/>
    </mc:Choice>
    <mc:Fallback>
      <p:transition spd="slow" advTm="1083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3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5862"/>
            <a:ext cx="8229600" cy="857250"/>
          </a:xfrm>
        </p:spPr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Sustainability – Outcome 2 Assessment Standards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667673" y="3211640"/>
            <a:ext cx="8141591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F6163E-1B83-F054-0247-A3319EB2BC88}"/>
              </a:ext>
            </a:extLst>
          </p:cNvPr>
          <p:cNvSpPr txBox="1"/>
          <p:nvPr/>
        </p:nvSpPr>
        <p:spPr>
          <a:xfrm>
            <a:off x="457200" y="1207706"/>
            <a:ext cx="8141591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kern="0" dirty="0">
                <a:solidFill>
                  <a:srgbClr val="1F497D"/>
                </a:solidFill>
                <a:latin typeface="Arial"/>
              </a:rPr>
              <a:t>Outcome 2 has the same assessment standards for both National 3 and National 4 however, the UASPs are different.</a:t>
            </a: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Outcome 2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Draw on knowledge and understanding of the key areas of this Unit and apply scientific skills by: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2.1	Making accurate statements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2.2	Solving problems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slide 24">
            <a:hlinkClick r:id="" action="ppaction://media"/>
            <a:extLst>
              <a:ext uri="{FF2B5EF4-FFF2-40B4-BE49-F238E27FC236}">
                <a16:creationId xmlns:a16="http://schemas.microsoft.com/office/drawing/2014/main" id="{55C37AB4-7915-9DBC-77D1-EA116A149A5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65582" y="1945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87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203"/>
    </mc:Choice>
    <mc:Fallback>
      <p:transition spd="slow" advTm="502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06" y="179998"/>
            <a:ext cx="8745794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Sustainability – Making Assessment Judgements </a:t>
            </a:r>
            <a:endParaRPr lang="en-GB" sz="2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398206" y="1037248"/>
            <a:ext cx="8229600" cy="3736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Outcome 1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Candidates complete an experiment or practical investigation.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Marks are not used.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Each assessment standard is judged individually.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Candidates must pass at least </a:t>
            </a: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four out of the five </a:t>
            </a:r>
            <a:r>
              <a:rPr lang="en-GB" sz="1600" kern="0" dirty="0">
                <a:solidFill>
                  <a:srgbClr val="1F497D"/>
                </a:solidFill>
                <a:latin typeface="Arial"/>
              </a:rPr>
              <a:t>assessment standards at National 3 and </a:t>
            </a: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five out of the six </a:t>
            </a:r>
            <a:r>
              <a:rPr lang="en-GB" sz="1600" kern="0" dirty="0">
                <a:solidFill>
                  <a:srgbClr val="1F497D"/>
                </a:solidFill>
                <a:latin typeface="Arial"/>
              </a:rPr>
              <a:t>assessment standards at National 4.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600" b="1" dirty="0"/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Outcome 2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The UASPs at National 3 and National 4 contain a set of questions that cover both assessment standard 2.1 and assessment standard 2.2.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Marks are used.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Candidates must achieve at least 50% of the available marks to </a:t>
            </a:r>
            <a:br>
              <a:rPr lang="en-GB" sz="1600" b="1" kern="0" dirty="0">
                <a:solidFill>
                  <a:srgbClr val="1F497D"/>
                </a:solidFill>
                <a:latin typeface="Arial"/>
              </a:rPr>
            </a:b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pass the Outcome.</a:t>
            </a:r>
          </a:p>
        </p:txBody>
      </p:sp>
      <p:pic>
        <p:nvPicPr>
          <p:cNvPr id="2" name="slide 25">
            <a:hlinkClick r:id="" action="ppaction://media"/>
            <a:extLst>
              <a:ext uri="{FF2B5EF4-FFF2-40B4-BE49-F238E27FC236}">
                <a16:creationId xmlns:a16="http://schemas.microsoft.com/office/drawing/2014/main" id="{D0D6AACD-6E27-ABD8-65B7-38A19EB9382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2112" y="13104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88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778"/>
    </mc:Choice>
    <mc:Fallback>
      <p:transition spd="slow" advTm="1017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832" y="268489"/>
            <a:ext cx="8753168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Sustainability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3 Outcome 1 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68450"/>
              </p:ext>
            </p:extLst>
          </p:nvPr>
        </p:nvGraphicFramePr>
        <p:xfrm>
          <a:off x="389164" y="1364343"/>
          <a:ext cx="8297636" cy="2839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9979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747657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1.1 Following given procedures safely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The learner must be observed to follow procedures safely.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1.2 Making and recording observations/measurements correctly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Observations/measurements must be recorded correctly.</a:t>
                      </a:r>
                    </a:p>
                    <a:p>
                      <a:r>
                        <a:rPr lang="en-GB" sz="1600" i="1" dirty="0"/>
                        <a:t>Assessors may give support with tables/headings/units, as appropriate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1.3 Presenting results in an appropriate format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0" dirty="0"/>
                        <a:t>One format from: table, line graph, bar graph, scatter graph or other appropriate format.</a:t>
                      </a:r>
                    </a:p>
                    <a:p>
                      <a:r>
                        <a:rPr lang="en-GB" sz="1600" i="1" dirty="0"/>
                        <a:t>Assessors may give support with format, headings, units as appropriate.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821100"/>
                  </a:ext>
                </a:extLst>
              </a:tr>
            </a:tbl>
          </a:graphicData>
        </a:graphic>
      </p:graphicFrame>
      <p:pic>
        <p:nvPicPr>
          <p:cNvPr id="2" name="slide 26">
            <a:hlinkClick r:id="" action="ppaction://media"/>
            <a:extLst>
              <a:ext uri="{FF2B5EF4-FFF2-40B4-BE49-F238E27FC236}">
                <a16:creationId xmlns:a16="http://schemas.microsoft.com/office/drawing/2014/main" id="{F806ACE0-E25C-E392-206C-40C04295DC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3118" y="1865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33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208"/>
    </mc:Choice>
    <mc:Fallback>
      <p:transition spd="slow" advTm="482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64" y="231617"/>
            <a:ext cx="8686800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Sustainability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3 Outcome 1 </a:t>
            </a:r>
            <a:r>
              <a:rPr lang="en-GB" sz="2000" b="1" kern="0" dirty="0">
                <a:solidFill>
                  <a:schemeClr val="tx2"/>
                </a:solidFill>
                <a:latin typeface="Arial" pitchFamily="34" charset="0"/>
              </a:rPr>
              <a:t>(continued)</a:t>
            </a:r>
            <a:endParaRPr lang="en-GB" sz="20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240318"/>
              </p:ext>
            </p:extLst>
          </p:nvPr>
        </p:nvGraphicFramePr>
        <p:xfrm>
          <a:off x="389164" y="1364343"/>
          <a:ext cx="8297636" cy="2504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1865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355771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1.4 Drawing valid conclusions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The conclusion should relate to the aim of the experiment/practical investigation and be supported by the data.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If results are inconclusive but the candidate refers to evidence and the aim to say that no conclusion can be drawn, this would be a valid and sufficient response.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1.5 Evaluating experimental procedures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/>
                        <a:t>The candidate should suggest one improvement to the experiment/practical investigation.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</a:tbl>
          </a:graphicData>
        </a:graphic>
      </p:graphicFrame>
      <p:pic>
        <p:nvPicPr>
          <p:cNvPr id="2" name="slide 27">
            <a:hlinkClick r:id="" action="ppaction://media"/>
            <a:extLst>
              <a:ext uri="{FF2B5EF4-FFF2-40B4-BE49-F238E27FC236}">
                <a16:creationId xmlns:a16="http://schemas.microsoft.com/office/drawing/2014/main" id="{B91E120F-A5FE-8BC4-BDD1-E10DB0E4E8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11154" y="16618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42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98"/>
    </mc:Choice>
    <mc:Fallback>
      <p:transition spd="slow" advTm="300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Sustainability – Outcome 1 practical investigation topics National 3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847288" y="1129527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BB2A219-AAD0-D320-7CC4-7BBB87A402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12936"/>
              </p:ext>
            </p:extLst>
          </p:nvPr>
        </p:nvGraphicFramePr>
        <p:xfrm>
          <a:off x="457199" y="1141161"/>
          <a:ext cx="8409963" cy="3758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9963">
                  <a:extLst>
                    <a:ext uri="{9D8B030D-6E8A-4147-A177-3AD203B41FA5}">
                      <a16:colId xmlns:a16="http://schemas.microsoft.com/office/drawing/2014/main" val="2585401265"/>
                    </a:ext>
                  </a:extLst>
                </a:gridCol>
              </a:tblGrid>
              <a:tr h="39558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Suggested experiments/practical investigations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329358"/>
                  </a:ext>
                </a:extLst>
              </a:tr>
              <a:tr h="33624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dirty="0"/>
                        <a:t>Various suggestions in the Sustainability UASP Packages 1 and 2 </a:t>
                      </a:r>
                      <a:r>
                        <a:rPr lang="en-GB" sz="1800" dirty="0"/>
                        <a:t>(updated version available on the SQA secure site from 2024/25) and Environmental Science Course Specification.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800" dirty="0"/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-"/>
                        <a:tabLst/>
                        <a:defRPr/>
                      </a:pPr>
                      <a:r>
                        <a:rPr lang="en-GB" sz="1800" dirty="0"/>
                        <a:t>investigate eg number/volume of waste types placed in school litter bins during break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-"/>
                        <a:tabLst/>
                        <a:defRPr/>
                      </a:pPr>
                      <a:r>
                        <a:rPr lang="en-GB" sz="1800" dirty="0"/>
                        <a:t>investigate air quality eg effect of vehicle emissions on lichens on trees or tar spot fungus on sycamores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-"/>
                        <a:tabLst/>
                        <a:defRPr/>
                      </a:pPr>
                      <a:r>
                        <a:rPr lang="en-GB" sz="1800" dirty="0"/>
                        <a:t>investigate freshwater quality eg clarity, pH, presence/absence of aquatic invertebrates/indicator species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-"/>
                        <a:tabLst/>
                        <a:defRPr/>
                      </a:pPr>
                      <a:r>
                        <a:rPr lang="en-GB" sz="1800" dirty="0"/>
                        <a:t>investigate whether CO</a:t>
                      </a:r>
                      <a:r>
                        <a:rPr lang="en-GB" sz="1800" baseline="-25000" dirty="0"/>
                        <a:t>2</a:t>
                      </a:r>
                      <a:r>
                        <a:rPr lang="en-GB" sz="1800" baseline="0" dirty="0"/>
                        <a:t> concentration can affect temperature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899820"/>
                  </a:ext>
                </a:extLst>
              </a:tr>
            </a:tbl>
          </a:graphicData>
        </a:graphic>
      </p:graphicFrame>
      <p:pic>
        <p:nvPicPr>
          <p:cNvPr id="2" name="slide 28">
            <a:hlinkClick r:id="" action="ppaction://media"/>
            <a:extLst>
              <a:ext uri="{FF2B5EF4-FFF2-40B4-BE49-F238E27FC236}">
                <a16:creationId xmlns:a16="http://schemas.microsoft.com/office/drawing/2014/main" id="{F4A6B52E-8F99-338A-7FE8-63ED4C034B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3118" y="24432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537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610"/>
    </mc:Choice>
    <mc:Fallback>
      <p:transition spd="slow" advTm="306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64" y="206012"/>
            <a:ext cx="8686800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Sustainability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4 Outcome 1 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166863"/>
              </p:ext>
            </p:extLst>
          </p:nvPr>
        </p:nvGraphicFramePr>
        <p:xfrm>
          <a:off x="389164" y="1143117"/>
          <a:ext cx="8297636" cy="2656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935436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1.1 Planning an experiment/practical investigation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Plan should include: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an aim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a variable to be kept constant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what will be measured/observed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the equipment/materials to be used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the method, including safety considerations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i="1" dirty="0"/>
                        <a:t>The plan must be clear enough for another person to follow and at an appropriate level.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068688"/>
                  </a:ext>
                </a:extLst>
              </a:tr>
            </a:tbl>
          </a:graphicData>
        </a:graphic>
      </p:graphicFrame>
      <p:pic>
        <p:nvPicPr>
          <p:cNvPr id="2" name="slide 29">
            <a:hlinkClick r:id="" action="ppaction://media"/>
            <a:extLst>
              <a:ext uri="{FF2B5EF4-FFF2-40B4-BE49-F238E27FC236}">
                <a16:creationId xmlns:a16="http://schemas.microsoft.com/office/drawing/2014/main" id="{8279DEB2-A281-E033-77FA-26C6247F8B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11154" y="16529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38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502"/>
    </mc:Choice>
    <mc:Fallback>
      <p:transition spd="slow" advTm="525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tx2"/>
                </a:solidFill>
                <a:latin typeface="Arial" pitchFamily="34" charset="0"/>
              </a:rPr>
              <a:t>Aims of the session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57703"/>
            <a:ext cx="7966810" cy="374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To provide teachers, lecturers and assessors with: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information about National Progression Awards (NPAs)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details on how to access information for the Climate Change and Sustainability NPA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details on how to request approval to present the NPA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detailed information on Climate Change at National 3 and National 4 and Sustainability at National 3 and National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an opportunity to ask questions and clarify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kern="0" dirty="0">
              <a:solidFill>
                <a:srgbClr val="1F497D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DFDE146-FC5E-2DD2-69B1-76F17057380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62891" y="2134728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409"/>
    </mc:Choice>
    <mc:Fallback>
      <p:transition spd="slow" advTm="69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64" y="179998"/>
            <a:ext cx="8686800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Sustainability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4 Outcome 1 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442566"/>
              </p:ext>
            </p:extLst>
          </p:nvPr>
        </p:nvGraphicFramePr>
        <p:xfrm>
          <a:off x="389164" y="1143118"/>
          <a:ext cx="8297636" cy="2839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935436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1.2 Following procedures safely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The learner must be observed to follow procedures safely.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1.3 Making and recording observations/</a:t>
                      </a:r>
                    </a:p>
                    <a:p>
                      <a:r>
                        <a:rPr lang="en-GB" sz="1600" dirty="0"/>
                        <a:t>measurements correctly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Observations/measurements taken must be recorded correctly.</a:t>
                      </a:r>
                    </a:p>
                    <a:p>
                      <a:r>
                        <a:rPr lang="en-GB" sz="1600" i="1" dirty="0"/>
                        <a:t>The raw data should be collated in a relevant form eg table.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1.4 Presenting results in an appropriate format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0" dirty="0"/>
                        <a:t>At least one format from: line graph, bar graph, scatter graph or other </a:t>
                      </a:r>
                      <a:br>
                        <a:rPr lang="en-GB" sz="1600" i="0" dirty="0"/>
                      </a:br>
                      <a:r>
                        <a:rPr lang="en-GB" sz="1600" i="0" dirty="0"/>
                        <a:t>appropriate format.</a:t>
                      </a:r>
                    </a:p>
                    <a:p>
                      <a:r>
                        <a:rPr lang="en-GB" sz="1600" i="1" dirty="0"/>
                        <a:t>Candidates should use SI units and standard abbreviations. Graphs on graph paper.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821100"/>
                  </a:ext>
                </a:extLst>
              </a:tr>
            </a:tbl>
          </a:graphicData>
        </a:graphic>
      </p:graphicFrame>
      <p:pic>
        <p:nvPicPr>
          <p:cNvPr id="2" name="slide 30">
            <a:hlinkClick r:id="" action="ppaction://media"/>
            <a:extLst>
              <a:ext uri="{FF2B5EF4-FFF2-40B4-BE49-F238E27FC236}">
                <a16:creationId xmlns:a16="http://schemas.microsoft.com/office/drawing/2014/main" id="{F1164013-4095-EE83-8234-1DDF7EB945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11154" y="12126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710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105"/>
    </mc:Choice>
    <mc:Fallback>
      <p:transition spd="slow" advTm="26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79998"/>
            <a:ext cx="8797413" cy="857250"/>
          </a:xfrm>
        </p:spPr>
        <p:txBody>
          <a:bodyPr/>
          <a:lstStyle/>
          <a:p>
            <a:pPr algn="l"/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Sustainability – Making Assessment Judgements</a:t>
            </a:r>
            <a:b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2600" b="1" kern="0" dirty="0">
                <a:solidFill>
                  <a:schemeClr val="tx2"/>
                </a:solidFill>
                <a:latin typeface="Arial" pitchFamily="34" charset="0"/>
              </a:rPr>
              <a:t>National 4 Outcome 1 </a:t>
            </a:r>
            <a:endParaRPr lang="en-GB" sz="2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484A0C8-FE86-1C29-AB53-E093F3192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678873"/>
              </p:ext>
            </p:extLst>
          </p:nvPr>
        </p:nvGraphicFramePr>
        <p:xfrm>
          <a:off x="389164" y="1364343"/>
          <a:ext cx="8297636" cy="2748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1865">
                  <a:extLst>
                    <a:ext uri="{9D8B030D-6E8A-4147-A177-3AD203B41FA5}">
                      <a16:colId xmlns:a16="http://schemas.microsoft.com/office/drawing/2014/main" val="3030601081"/>
                    </a:ext>
                  </a:extLst>
                </a:gridCol>
                <a:gridCol w="5355771">
                  <a:extLst>
                    <a:ext uri="{9D8B030D-6E8A-4147-A177-3AD203B41FA5}">
                      <a16:colId xmlns:a16="http://schemas.microsoft.com/office/drawing/2014/main" val="14318542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Assessment Standard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Making Assessment Judgements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390"/>
                  </a:ext>
                </a:extLst>
              </a:tr>
              <a:tr h="665166">
                <a:tc>
                  <a:txBody>
                    <a:bodyPr/>
                    <a:lstStyle/>
                    <a:p>
                      <a:r>
                        <a:rPr lang="en-GB" sz="1600" dirty="0"/>
                        <a:t>1.5 Drawing valid conclusions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Conclusions must relate to the aim of the experiment/ practical investigation and be supported by the data.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If results are inconclusive but candidate refers to evidence and the aim to say that no conclusion can be drawn, this would be a valid and sufficient response.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23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1.6 Evaluating experimental procedures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/>
                        <a:t>Evaluation should suggest one possible improvement for the experiment/practical investigation.</a:t>
                      </a:r>
                    </a:p>
                    <a:p>
                      <a:endParaRPr lang="en-GB" sz="16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560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884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Sustainability – Practical Investigation Topics National 4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847288" y="1129527"/>
            <a:ext cx="7306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BB2A219-AAD0-D320-7CC4-7BBB87A402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898000"/>
              </p:ext>
            </p:extLst>
          </p:nvPr>
        </p:nvGraphicFramePr>
        <p:xfrm>
          <a:off x="463258" y="1129527"/>
          <a:ext cx="8090807" cy="23982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90807">
                  <a:extLst>
                    <a:ext uri="{9D8B030D-6E8A-4147-A177-3AD203B41FA5}">
                      <a16:colId xmlns:a16="http://schemas.microsoft.com/office/drawing/2014/main" val="2585401265"/>
                    </a:ext>
                  </a:extLst>
                </a:gridCol>
              </a:tblGrid>
              <a:tr h="270516"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/>
                        <a:t>Suggested experiments/practical investigations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329358"/>
                  </a:ext>
                </a:extLst>
              </a:tr>
              <a:tr h="206300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/>
                        <a:t>Various suggestions in the Sustainability UASP Packages 1 and 2 (updated version available on the SQA secure site from 2024/25) and Environmental Science Course Specification.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The suggested activities in the UASPs mirror those for National 3. </a:t>
                      </a:r>
                      <a:br>
                        <a:rPr lang="en-GB" sz="1600" dirty="0">
                          <a:solidFill>
                            <a:schemeClr val="tx1"/>
                          </a:solidFill>
                        </a:rPr>
                      </a:b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This unit also lends itself to investigating renewable energy generation eg through use of model wind turbines or mini HEP.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899820"/>
                  </a:ext>
                </a:extLst>
              </a:tr>
            </a:tbl>
          </a:graphicData>
        </a:graphic>
      </p:graphicFrame>
      <p:pic>
        <p:nvPicPr>
          <p:cNvPr id="2" name="slide 32">
            <a:hlinkClick r:id="" action="ppaction://media"/>
            <a:extLst>
              <a:ext uri="{FF2B5EF4-FFF2-40B4-BE49-F238E27FC236}">
                <a16:creationId xmlns:a16="http://schemas.microsoft.com/office/drawing/2014/main" id="{FEE0C434-985E-1982-2BB8-704DE3A155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54065" y="1145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00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386"/>
    </mc:Choice>
    <mc:Fallback>
      <p:transition spd="slow" advTm="56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3B032-2716-4517-9F34-B4AB1FA86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Additional support for the Climate Change and Sustainability NPA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38A1A8-E02E-49E9-9348-21B3F9233FEB}"/>
              </a:ext>
            </a:extLst>
          </p:cNvPr>
          <p:cNvSpPr txBox="1"/>
          <p:nvPr/>
        </p:nvSpPr>
        <p:spPr>
          <a:xfrm>
            <a:off x="457200" y="1228799"/>
            <a:ext cx="7088372" cy="28746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kern="0" dirty="0">
                <a:solidFill>
                  <a:srgbClr val="1F497D"/>
                </a:solidFill>
                <a:latin typeface="Arial"/>
              </a:rPr>
              <a:t>Contact</a:t>
            </a:r>
            <a:r>
              <a:rPr lang="en-GB" dirty="0">
                <a:latin typeface="+mn-lt"/>
              </a:rPr>
              <a:t> </a:t>
            </a:r>
            <a:r>
              <a:rPr lang="en-GB" dirty="0">
                <a:solidFill>
                  <a:srgbClr val="0000FF"/>
                </a:solid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joan.highton@sqa.org.uk</a:t>
            </a:r>
            <a:r>
              <a:rPr lang="en-GB" dirty="0">
                <a:latin typeface="+mn-lt"/>
              </a:rPr>
              <a:t>  </a:t>
            </a:r>
            <a:r>
              <a:rPr lang="en-GB" sz="1600" kern="0" dirty="0">
                <a:solidFill>
                  <a:srgbClr val="1F497D"/>
                </a:solidFill>
                <a:latin typeface="Arial"/>
              </a:rPr>
              <a:t>if you have any generic questions about the award or specific questions about the following units: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Geography: Global Issues in the context of Climate Change (J6MV 73)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Geography: Global Issues in the context of Climate Change (J6MV 74)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n-lt"/>
            </a:endParaRPr>
          </a:p>
          <a:p>
            <a:r>
              <a:rPr lang="en-GB" sz="1600" kern="0" dirty="0">
                <a:solidFill>
                  <a:srgbClr val="1F497D"/>
                </a:solidFill>
                <a:latin typeface="Arial"/>
              </a:rPr>
              <a:t>Contact </a:t>
            </a:r>
            <a:r>
              <a:rPr lang="en-GB" dirty="0">
                <a:latin typeface="+mn-lt"/>
                <a:hlinkClick r:id="rId6"/>
              </a:rPr>
              <a:t>donna.clark@sqa.org.uk</a:t>
            </a:r>
            <a:r>
              <a:rPr lang="en-GB" dirty="0">
                <a:latin typeface="+mn-lt"/>
              </a:rPr>
              <a:t> </a:t>
            </a:r>
            <a:r>
              <a:rPr lang="en-GB" sz="1600" kern="0" dirty="0">
                <a:solidFill>
                  <a:srgbClr val="1F497D"/>
                </a:solidFill>
                <a:latin typeface="Arial"/>
              </a:rPr>
              <a:t>if you have any specific questions about the following units: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Environmental Science: Sustainability (H24S 73)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Environmental Science: Sustainability (H24S 74)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slide 33">
            <a:hlinkClick r:id="" action="ppaction://media"/>
            <a:extLst>
              <a:ext uri="{FF2B5EF4-FFF2-40B4-BE49-F238E27FC236}">
                <a16:creationId xmlns:a16="http://schemas.microsoft.com/office/drawing/2014/main" id="{2CAFAA04-798B-EECF-B4CA-FCF0370975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40161" y="1145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366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332"/>
    </mc:Choice>
    <mc:Fallback>
      <p:transition spd="slow" advTm="153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445673" y="307976"/>
            <a:ext cx="83679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 dirty="0">
                <a:solidFill>
                  <a:schemeClr val="tx2"/>
                </a:solidFill>
                <a:latin typeface="Arial" pitchFamily="34" charset="0"/>
              </a:rPr>
              <a:t>National Progression Awards 					</a:t>
            </a:r>
            <a:endParaRPr lang="en-US" sz="32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445673" y="893225"/>
            <a:ext cx="7432646" cy="2942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NPAs are group awards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NPAs are aimed at assessing a defined set of skills and knowledge in specialist vocational areas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NPAs are awarded at SCQF Levels 2-6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NPAs can be delivered by schools/colleges individually or in partnership between schools, colleges and employers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A1696F5-471F-AAD1-A7D4-9006527872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894"/>
    </mc:Choice>
    <mc:Fallback>
      <p:transition spd="slow" advTm="368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B1D94A-9D09-43C0-9DEF-AA2CEC9EC6F7}"/>
              </a:ext>
            </a:extLst>
          </p:cNvPr>
          <p:cNvSpPr txBox="1"/>
          <p:nvPr/>
        </p:nvSpPr>
        <p:spPr>
          <a:xfrm>
            <a:off x="361150" y="328346"/>
            <a:ext cx="8421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Accessing information about the Climate Change and Sustainability NPA </a:t>
            </a:r>
            <a:endParaRPr lang="en-US" sz="28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F9F16D-F84D-46C3-9F77-DE0C1399AFD7}"/>
              </a:ext>
            </a:extLst>
          </p:cNvPr>
          <p:cNvSpPr txBox="1"/>
          <p:nvPr/>
        </p:nvSpPr>
        <p:spPr>
          <a:xfrm>
            <a:off x="499462" y="1665625"/>
            <a:ext cx="7412086" cy="285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2060"/>
              </a:solidFill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click ‘qualifications’ and choose ‘NCs and NPAs’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choose ‘browse NC and NPA Subjects’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choose ‘Social Sciences/Social Subjects’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GB" sz="20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A screenshot of a web page&#10;&#10;Description automatically generated">
            <a:extLst>
              <a:ext uri="{FF2B5EF4-FFF2-40B4-BE49-F238E27FC236}">
                <a16:creationId xmlns:a16="http://schemas.microsoft.com/office/drawing/2014/main" id="{59C0CB1F-C455-355E-6F7D-C63C6BD39D9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258" b="47168"/>
          <a:stretch/>
        </p:blipFill>
        <p:spPr>
          <a:xfrm>
            <a:off x="1157079" y="1395447"/>
            <a:ext cx="6096851" cy="14486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47BA902-C130-A7CD-2B63-5A408DD9FC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46817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67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24"/>
    </mc:Choice>
    <mc:Fallback>
      <p:transition spd="slow" advTm="51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B1D94A-9D09-43C0-9DEF-AA2CEC9EC6F7}"/>
              </a:ext>
            </a:extLst>
          </p:cNvPr>
          <p:cNvSpPr txBox="1"/>
          <p:nvPr/>
        </p:nvSpPr>
        <p:spPr>
          <a:xfrm>
            <a:off x="361150" y="328346"/>
            <a:ext cx="8421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Accessing information about the Climate Change and Sustainability NPA – Geography home page</a:t>
            </a:r>
            <a:endParaRPr lang="en-US" sz="28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F9F16D-F84D-46C3-9F77-DE0C1399AFD7}"/>
              </a:ext>
            </a:extLst>
          </p:cNvPr>
          <p:cNvSpPr txBox="1"/>
          <p:nvPr/>
        </p:nvSpPr>
        <p:spPr>
          <a:xfrm>
            <a:off x="499462" y="2327563"/>
            <a:ext cx="7605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GB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A screenshot of a computer">
            <a:extLst>
              <a:ext uri="{FF2B5EF4-FFF2-40B4-BE49-F238E27FC236}">
                <a16:creationId xmlns:a16="http://schemas.microsoft.com/office/drawing/2014/main" id="{763E1D43-C1E1-E2E9-1D04-6325CBAD80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71"/>
          <a:stretch/>
        </p:blipFill>
        <p:spPr>
          <a:xfrm>
            <a:off x="361150" y="1834737"/>
            <a:ext cx="5880282" cy="31458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7A59A7D0-A3EF-71C4-4136-0A69D1AB0C8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819"/>
    </mc:Choice>
    <mc:Fallback>
      <p:transition spd="slow" advTm="228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1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4753E-FA7A-49D7-BC47-173F816B6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58" y="339389"/>
            <a:ext cx="8229600" cy="85725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 </a:t>
            </a:r>
            <a:br>
              <a:rPr lang="en-US" sz="2800" kern="0" dirty="0">
                <a:solidFill>
                  <a:schemeClr val="tx2"/>
                </a:solidFill>
                <a:latin typeface="Arial" pitchFamily="34" charset="0"/>
              </a:rPr>
            </a:br>
            <a:endParaRPr lang="en-GB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591398-4658-4226-A28F-D079CBD57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6953" y="872758"/>
            <a:ext cx="7575259" cy="3397983"/>
          </a:xfrm>
        </p:spPr>
        <p:txBody>
          <a:bodyPr/>
          <a:lstStyle/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screenshot of a web page&#10;&#10;Description automatically generated">
            <a:extLst>
              <a:ext uri="{FF2B5EF4-FFF2-40B4-BE49-F238E27FC236}">
                <a16:creationId xmlns:a16="http://schemas.microsoft.com/office/drawing/2014/main" id="{73918FF5-C187-D038-1E55-B2EA3EB776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719" y="1501439"/>
            <a:ext cx="5997455" cy="34817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FA887E1-0464-59C4-F31A-61E6AF25AC50}"/>
              </a:ext>
            </a:extLst>
          </p:cNvPr>
          <p:cNvSpPr txBox="1">
            <a:spLocks/>
          </p:cNvSpPr>
          <p:nvPr/>
        </p:nvSpPr>
        <p:spPr bwMode="auto">
          <a:xfrm>
            <a:off x="794158" y="49178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kern="0">
                <a:solidFill>
                  <a:schemeClr val="tx2"/>
                </a:solidFill>
                <a:latin typeface="Arial" pitchFamily="34" charset="0"/>
              </a:rPr>
              <a:t> </a:t>
            </a:r>
            <a:br>
              <a:rPr lang="en-US" sz="2800" kern="0">
                <a:solidFill>
                  <a:schemeClr val="tx2"/>
                </a:solidFill>
                <a:latin typeface="Arial" pitchFamily="34" charset="0"/>
              </a:rPr>
            </a:br>
            <a:endParaRPr lang="en-GB" sz="2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6A93B8-3C6E-DB3A-1D2B-D2F0648BB5DD}"/>
              </a:ext>
            </a:extLst>
          </p:cNvPr>
          <p:cNvSpPr txBox="1">
            <a:spLocks/>
          </p:cNvSpPr>
          <p:nvPr/>
        </p:nvSpPr>
        <p:spPr bwMode="auto">
          <a:xfrm>
            <a:off x="410719" y="70414"/>
            <a:ext cx="8322562" cy="132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7375E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Accessing information about the Climate Change and Sustainability NPA </a:t>
            </a:r>
            <a:endParaRPr lang="en-US" sz="28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BF02CD9-C8F9-73DD-1A0B-71D5A159B5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99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38"/>
    </mc:Choice>
    <mc:Fallback>
      <p:transition spd="slow" advTm="165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045" y="199607"/>
            <a:ext cx="8229600" cy="857250"/>
          </a:xfrm>
        </p:spPr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NPA approval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730045" y="1056857"/>
            <a:ext cx="7306811" cy="3619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Centres must apply for qualification approval from SQA to offer an NPA.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All centres have a Regional Manager who will support the approval process.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Ask your SQA Coordinator for the contact details of your Regional Manager.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Approval is a simple process and must be obtained before starting to teach an NPA.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  <a:p>
            <a:endParaRPr lang="en-GB" sz="2000" dirty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54B8B2E-0FFA-56A6-6B84-46B182C596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39513" y="20843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659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509"/>
    </mc:Choice>
    <mc:Fallback>
      <p:transition spd="slow" advTm="575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B06D1F-D224-4CC2-A077-4EC819DCA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073" y="179999"/>
            <a:ext cx="8229600" cy="857250"/>
          </a:xfrm>
        </p:spPr>
        <p:txBody>
          <a:bodyPr/>
          <a:lstStyle/>
          <a:p>
            <a:pPr algn="l"/>
            <a:r>
              <a:rPr lang="en-GB" sz="2800" b="1" kern="0" dirty="0">
                <a:solidFill>
                  <a:schemeClr val="tx2"/>
                </a:solidFill>
                <a:latin typeface="Arial" pitchFamily="34" charset="0"/>
              </a:rPr>
              <a:t>NPA structure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52C66-604D-4E6B-885B-D9D26F43C00C}"/>
              </a:ext>
            </a:extLst>
          </p:cNvPr>
          <p:cNvSpPr txBox="1"/>
          <p:nvPr/>
        </p:nvSpPr>
        <p:spPr>
          <a:xfrm>
            <a:off x="6091084" y="1025673"/>
            <a:ext cx="285862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kern="0" dirty="0">
                <a:solidFill>
                  <a:srgbClr val="1F497D"/>
                </a:solidFill>
                <a:latin typeface="Arial"/>
              </a:rPr>
              <a:t>Please note the unit codes for the Global Issues in the context of Climate Change are different from the National 3 and National 4 codes for the Geography Course:</a:t>
            </a:r>
          </a:p>
          <a:p>
            <a:r>
              <a:rPr lang="en-GB" sz="1400" kern="0" dirty="0">
                <a:solidFill>
                  <a:srgbClr val="1F497D"/>
                </a:solidFill>
                <a:latin typeface="Arial"/>
              </a:rPr>
              <a:t>National 3 is J6MV 73</a:t>
            </a:r>
          </a:p>
          <a:p>
            <a:r>
              <a:rPr lang="en-GB" sz="1400" kern="0" dirty="0">
                <a:solidFill>
                  <a:srgbClr val="1F497D"/>
                </a:solidFill>
                <a:latin typeface="Arial"/>
              </a:rPr>
              <a:t>National 4 is J6MV 74</a:t>
            </a:r>
          </a:p>
          <a:p>
            <a:endParaRPr lang="en-GB" sz="1400" kern="0" dirty="0">
              <a:solidFill>
                <a:srgbClr val="1F497D"/>
              </a:solidFill>
              <a:latin typeface="Arial"/>
            </a:endParaRPr>
          </a:p>
          <a:p>
            <a:r>
              <a:rPr lang="en-GB" sz="1400" kern="0" dirty="0">
                <a:solidFill>
                  <a:srgbClr val="1F497D"/>
                </a:solidFill>
                <a:latin typeface="Arial"/>
              </a:rPr>
              <a:t>Use these codes for presenting for both the NPA and for National 3/National 4 Geography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CBAD343-30E5-0CAB-B0DC-0A4BCED2BB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681" r="5758"/>
          <a:stretch/>
        </p:blipFill>
        <p:spPr>
          <a:xfrm>
            <a:off x="536037" y="984109"/>
            <a:ext cx="5390536" cy="38339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FE51B3E-64F4-5067-412F-AA0C474D43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282222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71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231"/>
    </mc:Choice>
    <mc:Fallback>
      <p:transition spd="slow" advTm="652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2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F0003DD8B48A4A9F20E003341687F4" ma:contentTypeVersion="10" ma:contentTypeDescription="Create a new document." ma:contentTypeScope="" ma:versionID="24de2df32010fc7935a21291512e3978">
  <xsd:schema xmlns:xsd="http://www.w3.org/2001/XMLSchema" xmlns:xs="http://www.w3.org/2001/XMLSchema" xmlns:p="http://schemas.microsoft.com/office/2006/metadata/properties" xmlns:ns2="4e6c4c3e-e2d0-45c5-b365-75daacea81d1" targetNamespace="http://schemas.microsoft.com/office/2006/metadata/properties" ma:root="true" ma:fieldsID="59a8fbb66b2c60e79f211a9b6cd55383" ns2:_="">
    <xsd:import namespace="4e6c4c3e-e2d0-45c5-b365-75daacea81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6c4c3e-e2d0-45c5-b365-75daacea81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E993CF-2A03-4485-870B-55F8815497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E2B38B-4607-4F32-9DFC-5410570BBD93}">
  <ds:schemaRefs>
    <ds:schemaRef ds:uri="http://purl.org/dc/dcmitype/"/>
    <ds:schemaRef ds:uri="4e6c4c3e-e2d0-45c5-b365-75daacea81d1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831B706-0B8F-453D-AA2F-33518E92B0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6c4c3e-e2d0-45c5-b365-75daacea81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24942</TotalTime>
  <Words>2653</Words>
  <Application>Microsoft Office PowerPoint</Application>
  <PresentationFormat>On-screen Show (16:9)</PresentationFormat>
  <Paragraphs>326</Paragraphs>
  <Slides>34</Slides>
  <Notes>30</Notes>
  <HiddenSlides>0</HiddenSlides>
  <MMClips>33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NPA approval</vt:lpstr>
      <vt:lpstr>NPA structure</vt:lpstr>
      <vt:lpstr>Global Issue in the context of Climate Change</vt:lpstr>
      <vt:lpstr>Global Issue in the context of Climate Change – Making Assessment Judgments</vt:lpstr>
      <vt:lpstr>Global Issue in the context of Climate Change – Outcome 1 assessment standards </vt:lpstr>
      <vt:lpstr>Global Issue in the context of Climate Change – Outcome 2 assessment standards </vt:lpstr>
      <vt:lpstr>Climate Change – Making Assessment Judgements  National 3 Outcome 1 </vt:lpstr>
      <vt:lpstr>Climate Change – Making Assessment Judgements National 3 Outcome 2 </vt:lpstr>
      <vt:lpstr>Climate Change – Making Assessment Judgements National 3 Outcome 2 (continued) </vt:lpstr>
      <vt:lpstr>Climate Change – Making Assessment Judgements National 4 Outcome 1 </vt:lpstr>
      <vt:lpstr>Climate Change – Making Assessment Judgements National 4 Outcome 2</vt:lpstr>
      <vt:lpstr>Climate Change – Making Assessment Judgements National 4 Outcome 2</vt:lpstr>
      <vt:lpstr>Sustainability</vt:lpstr>
      <vt:lpstr>National 3 Sustainability</vt:lpstr>
      <vt:lpstr>National 4 Sustainability</vt:lpstr>
      <vt:lpstr>Sustainability – Outcome 1 Assessment Standards</vt:lpstr>
      <vt:lpstr>Sustainability – Outcome 2 Assessment Standards</vt:lpstr>
      <vt:lpstr>Sustainability – Making Assessment Judgements </vt:lpstr>
      <vt:lpstr>Sustainability – Making Assessment Judgements National 3 Outcome 1 </vt:lpstr>
      <vt:lpstr>Sustainability – Making Assessment Judgements National 3 Outcome 1 (continued)</vt:lpstr>
      <vt:lpstr>Sustainability – Outcome 1 practical investigation topics National 3</vt:lpstr>
      <vt:lpstr>Sustainability – Making Assessment Judgements National 4 Outcome 1 </vt:lpstr>
      <vt:lpstr>Sustainability – Making Assessment Judgements National 4 Outcome 1 </vt:lpstr>
      <vt:lpstr>Sustainability – Making Assessment Judgements National 4 Outcome 1 </vt:lpstr>
      <vt:lpstr>Sustainability – Practical Investigation Topics National 4</vt:lpstr>
      <vt:lpstr>Additional support for the Climate Change and Sustainability NPA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Mikey Edgar</cp:lastModifiedBy>
  <cp:revision>127</cp:revision>
  <dcterms:created xsi:type="dcterms:W3CDTF">2018-07-26T07:39:47Z</dcterms:created>
  <dcterms:modified xsi:type="dcterms:W3CDTF">2024-04-22T08:56:13Z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0x01010035F0003DD8B48A4A9F20E003341687F4</vt:lpwstr>
  </property>
</Properties>
</file>