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sldIdLst>
    <p:sldId id="491" r:id="rId5"/>
    <p:sldId id="493" r:id="rId6"/>
    <p:sldId id="494" r:id="rId7"/>
    <p:sldId id="495" r:id="rId8"/>
    <p:sldId id="463" r:id="rId9"/>
    <p:sldId id="465" r:id="rId10"/>
    <p:sldId id="464" r:id="rId11"/>
    <p:sldId id="466" r:id="rId12"/>
    <p:sldId id="467" r:id="rId13"/>
    <p:sldId id="469" r:id="rId14"/>
    <p:sldId id="468" r:id="rId15"/>
    <p:sldId id="471" r:id="rId16"/>
    <p:sldId id="473" r:id="rId17"/>
    <p:sldId id="472" r:id="rId18"/>
    <p:sldId id="474" r:id="rId19"/>
    <p:sldId id="475" r:id="rId20"/>
    <p:sldId id="479" r:id="rId21"/>
    <p:sldId id="477" r:id="rId22"/>
    <p:sldId id="476" r:id="rId23"/>
    <p:sldId id="480" r:id="rId24"/>
    <p:sldId id="482" r:id="rId25"/>
    <p:sldId id="481" r:id="rId26"/>
    <p:sldId id="478" r:id="rId27"/>
    <p:sldId id="496" r:id="rId28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53F02CA1-1FE8-9B7D-0985-8870DBAC79F2}" name="Karol Fitzpatrick" initials="KF" userId="S::karol.fitzpatrick@sqa-ext.org.uk::37126d02-b25d-4622-983d-857652b9b0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ADE4F5"/>
    <a:srgbClr val="9BDEF3"/>
    <a:srgbClr val="76D1EE"/>
    <a:srgbClr val="1EB3E4"/>
    <a:srgbClr val="DDCDE5"/>
    <a:srgbClr val="D6C3DF"/>
    <a:srgbClr val="CBB4D6"/>
    <a:srgbClr val="B999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E13B52-A023-4FE2-987B-B3E5DC3EE46D}" v="15" dt="2023-08-28T14:37:46.7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7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a Broad" userId="7ce75ef5-5eaf-465f-9c3a-7eb5755e4de7" providerId="ADAL" clId="{57E13B52-A023-4FE2-987B-B3E5DC3EE46D}"/>
    <pc:docChg chg="undo custSel addSld delSld modSld">
      <pc:chgData name="Becca Broad" userId="7ce75ef5-5eaf-465f-9c3a-7eb5755e4de7" providerId="ADAL" clId="{57E13B52-A023-4FE2-987B-B3E5DC3EE46D}" dt="2023-08-28T14:37:46.785" v="32"/>
      <pc:docMkLst>
        <pc:docMk/>
      </pc:docMkLst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0" sldId="26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572361661" sldId="27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2655067" sldId="284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704567255" sldId="28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360491224" sldId="28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946442957" sldId="287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535921955" sldId="288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999749568" sldId="28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585614915" sldId="29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320557607" sldId="291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587708379" sldId="292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250593259" sldId="293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561572509" sldId="294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075339558" sldId="29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788078762" sldId="29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034619098" sldId="297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934783643" sldId="298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551554501" sldId="29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920879810" sldId="30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776427525" sldId="301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636973565" sldId="304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108826095" sldId="30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375213593" sldId="30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175345269" sldId="307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24317653" sldId="308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507360009" sldId="30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586314169" sldId="31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050250490" sldId="313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496010981" sldId="314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428132634" sldId="31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647227738" sldId="31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87280923" sldId="317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527000981" sldId="318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617299447" sldId="31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461423802" sldId="32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87368069" sldId="321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98514169" sldId="322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521891567" sldId="32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348053001" sldId="326"/>
        </pc:sldMkLst>
      </pc:sldChg>
      <pc:sldChg chg="modSp add del mod modTransition">
        <pc:chgData name="Becca Broad" userId="7ce75ef5-5eaf-465f-9c3a-7eb5755e4de7" providerId="ADAL" clId="{57E13B52-A023-4FE2-987B-B3E5DC3EE46D}" dt="2023-08-28T14:37:31.110" v="27" actId="2696"/>
        <pc:sldMkLst>
          <pc:docMk/>
          <pc:sldMk cId="1422329430" sldId="329"/>
        </pc:sldMkLst>
        <pc:spChg chg="mod">
          <ac:chgData name="Becca Broad" userId="7ce75ef5-5eaf-465f-9c3a-7eb5755e4de7" providerId="ADAL" clId="{57E13B52-A023-4FE2-987B-B3E5DC3EE46D}" dt="2023-08-28T14:36:11.938" v="15" actId="20577"/>
          <ac:spMkLst>
            <pc:docMk/>
            <pc:sldMk cId="1422329430" sldId="329"/>
            <ac:spMk id="4" creationId="{7AC29BE2-01F3-CEF2-B275-5FAE3CAD5BC1}"/>
          </ac:spMkLst>
        </pc:spChg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744378770" sldId="33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062564377" sldId="331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805527134" sldId="332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512189" sldId="333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884330582" sldId="334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752783538" sldId="33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264810044" sldId="33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127776253" sldId="337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560790678" sldId="338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057886746" sldId="33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229719054" sldId="34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815256246" sldId="341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242403371" sldId="342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04779144" sldId="343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439745690" sldId="344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273592743" sldId="34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781156453" sldId="34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687218918" sldId="347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928491710" sldId="348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799567883" sldId="34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962849629" sldId="35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659514839" sldId="351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702715100" sldId="352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345312150" sldId="353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266918614" sldId="35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375866824" sldId="35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909182786" sldId="36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195522288" sldId="362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018142600" sldId="36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258125029" sldId="36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613618148" sldId="37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587455310" sldId="44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193166461" sldId="452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50316722" sldId="453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294929370" sldId="454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907418108" sldId="45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527952994" sldId="45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255657956" sldId="457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308932788" sldId="458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505518644" sldId="45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7257592" sldId="46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046701171" sldId="461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3778650636" sldId="463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1406696913" sldId="464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3971734543" sldId="465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3284495087" sldId="466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2900566838" sldId="467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1445266394" sldId="468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1544143825" sldId="469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470459677" sldId="471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4249098172" sldId="472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1057121859" sldId="473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2339888212" sldId="474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1585291800" sldId="475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2387722825" sldId="476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3135101551" sldId="477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16877632" sldId="478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679619879" sldId="479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2633414736" sldId="480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3699559528" sldId="481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1011319905" sldId="482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511644608" sldId="484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68663021" sldId="485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293399987" sldId="48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149575712" sldId="487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4095049760" sldId="488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602234856" sldId="48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904485204" sldId="490"/>
        </pc:sldMkLst>
      </pc:sldChg>
      <pc:sldChg chg="addSp delSp modSp add del mod modTransition">
        <pc:chgData name="Becca Broad" userId="7ce75ef5-5eaf-465f-9c3a-7eb5755e4de7" providerId="ADAL" clId="{57E13B52-A023-4FE2-987B-B3E5DC3EE46D}" dt="2023-08-28T14:37:46.785" v="32"/>
        <pc:sldMkLst>
          <pc:docMk/>
          <pc:sldMk cId="648420022" sldId="491"/>
        </pc:sldMkLst>
        <pc:spChg chg="del">
          <ac:chgData name="Becca Broad" userId="7ce75ef5-5eaf-465f-9c3a-7eb5755e4de7" providerId="ADAL" clId="{57E13B52-A023-4FE2-987B-B3E5DC3EE46D}" dt="2023-08-28T14:35:58.395" v="1" actId="478"/>
          <ac:spMkLst>
            <pc:docMk/>
            <pc:sldMk cId="648420022" sldId="491"/>
            <ac:spMk id="3" creationId="{A23113C0-4B75-A575-6ADD-6B6F4805FDE7}"/>
          </ac:spMkLst>
        </pc:spChg>
        <pc:spChg chg="add mod">
          <ac:chgData name="Becca Broad" userId="7ce75ef5-5eaf-465f-9c3a-7eb5755e4de7" providerId="ADAL" clId="{57E13B52-A023-4FE2-987B-B3E5DC3EE46D}" dt="2023-08-28T14:37:26.796" v="26"/>
          <ac:spMkLst>
            <pc:docMk/>
            <pc:sldMk cId="648420022" sldId="491"/>
            <ac:spMk id="6" creationId="{8F9C5658-D567-DAD4-A54C-FFF1461D5339}"/>
          </ac:spMkLst>
        </pc:spChg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1382606470" sldId="493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104287733" sldId="494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239769128" sldId="495"/>
        </pc:sldMkLst>
      </pc:sldChg>
      <pc:sldChg chg="modTransition">
        <pc:chgData name="Becca Broad" userId="7ce75ef5-5eaf-465f-9c3a-7eb5755e4de7" providerId="ADAL" clId="{57E13B52-A023-4FE2-987B-B3E5DC3EE46D}" dt="2023-08-28T14:37:46.785" v="32"/>
        <pc:sldMkLst>
          <pc:docMk/>
          <pc:sldMk cId="2486127637" sldId="496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883848843" sldId="497"/>
        </pc:sldMkLst>
      </pc:sldChg>
      <pc:sldChg chg="add del">
        <pc:chgData name="Becca Broad" userId="7ce75ef5-5eaf-465f-9c3a-7eb5755e4de7" providerId="ADAL" clId="{57E13B52-A023-4FE2-987B-B3E5DC3EE46D}" dt="2023-08-28T14:37:22.546" v="25"/>
        <pc:sldMkLst>
          <pc:docMk/>
          <pc:sldMk cId="3315791456" sldId="497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47026846" sldId="498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2748072737" sldId="499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064012220" sldId="500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512439006" sldId="501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627535378" sldId="502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143636153" sldId="503"/>
        </pc:sldMkLst>
      </pc:sldChg>
      <pc:sldChg chg="del">
        <pc:chgData name="Becca Broad" userId="7ce75ef5-5eaf-465f-9c3a-7eb5755e4de7" providerId="ADAL" clId="{57E13B52-A023-4FE2-987B-B3E5DC3EE46D}" dt="2023-08-28T14:35:51.800" v="0" actId="47"/>
        <pc:sldMkLst>
          <pc:docMk/>
          <pc:sldMk cId="3745833090" sldId="5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8566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15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38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0788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6309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1213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1113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5836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5691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6974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930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9774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116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089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465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1485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095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822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746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733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295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235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201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989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 98">
            <a:hlinkClick r:id="" action="ppaction://media"/>
            <a:extLst>
              <a:ext uri="{FF2B5EF4-FFF2-40B4-BE49-F238E27FC236}">
                <a16:creationId xmlns:a16="http://schemas.microsoft.com/office/drawing/2014/main" id="{197A3001-906A-9C2F-F54D-F9B90707764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19176" y="4402354"/>
            <a:ext cx="406400" cy="406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9C5658-D567-DAD4-A54C-FFF1461D5339}"/>
              </a:ext>
            </a:extLst>
          </p:cNvPr>
          <p:cNvSpPr txBox="1"/>
          <p:nvPr/>
        </p:nvSpPr>
        <p:spPr>
          <a:xfrm>
            <a:off x="655131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Higher Candidate 6 – Siciliana</a:t>
            </a:r>
          </a:p>
        </p:txBody>
      </p:sp>
    </p:spTree>
    <p:extLst>
      <p:ext uri="{BB962C8B-B14F-4D97-AF65-F5344CB8AC3E}">
        <p14:creationId xmlns:p14="http://schemas.microsoft.com/office/powerpoint/2010/main" val="648420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20937B-D0BC-175F-3709-52F461735BC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Siciliana – composing review 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C2DD61-62CA-19D3-14FF-620E2231095D}"/>
              </a:ext>
            </a:extLst>
          </p:cNvPr>
          <p:cNvSpPr/>
          <p:nvPr/>
        </p:nvSpPr>
        <p:spPr>
          <a:xfrm>
            <a:off x="445225" y="2008560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F98AFA-D7DB-3623-672F-833ADEA007E1}"/>
              </a:ext>
            </a:extLst>
          </p:cNvPr>
          <p:cNvSpPr/>
          <p:nvPr/>
        </p:nvSpPr>
        <p:spPr>
          <a:xfrm>
            <a:off x="445225" y="2292447"/>
            <a:ext cx="766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3806BD-6A2C-2ADD-7B22-AA75CA82F608}"/>
              </a:ext>
            </a:extLst>
          </p:cNvPr>
          <p:cNvSpPr/>
          <p:nvPr/>
        </p:nvSpPr>
        <p:spPr>
          <a:xfrm>
            <a:off x="6162628" y="1134190"/>
            <a:ext cx="208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9216A5-A8F3-A731-8BAA-A932F5EBF3A7}"/>
              </a:ext>
            </a:extLst>
          </p:cNvPr>
          <p:cNvSpPr/>
          <p:nvPr/>
        </p:nvSpPr>
        <p:spPr>
          <a:xfrm>
            <a:off x="445225" y="1382842"/>
            <a:ext cx="17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9B1726-E9E0-9531-D671-A3EC2DFE24DF}"/>
              </a:ext>
            </a:extLst>
          </p:cNvPr>
          <p:cNvSpPr/>
          <p:nvPr/>
        </p:nvSpPr>
        <p:spPr>
          <a:xfrm>
            <a:off x="445225" y="2643911"/>
            <a:ext cx="799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9D7F1C-1892-AECE-5671-2D1D38093B2E}"/>
              </a:ext>
            </a:extLst>
          </p:cNvPr>
          <p:cNvSpPr/>
          <p:nvPr/>
        </p:nvSpPr>
        <p:spPr>
          <a:xfrm>
            <a:off x="445225" y="2910607"/>
            <a:ext cx="187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BCE447-8360-E632-DD4A-0E2568FE0A7B}"/>
              </a:ext>
            </a:extLst>
          </p:cNvPr>
          <p:cNvSpPr/>
          <p:nvPr/>
        </p:nvSpPr>
        <p:spPr>
          <a:xfrm>
            <a:off x="445225" y="3206742"/>
            <a:ext cx="230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B2E31D-C857-A802-B5C8-DBA3C68530EB}"/>
              </a:ext>
            </a:extLst>
          </p:cNvPr>
          <p:cNvSpPr/>
          <p:nvPr/>
        </p:nvSpPr>
        <p:spPr>
          <a:xfrm>
            <a:off x="8318003" y="2910607"/>
            <a:ext cx="43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A0A272-A1C4-94B5-E3EC-2336B2BC8E19}"/>
              </a:ext>
            </a:extLst>
          </p:cNvPr>
          <p:cNvSpPr txBox="1"/>
          <p:nvPr/>
        </p:nvSpPr>
        <p:spPr>
          <a:xfrm>
            <a:off x="435600" y="1080000"/>
            <a:ext cx="8388000" cy="238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flute players like playing the famous Sicilienne by Faure, so I thought I would write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 similar. I was surprised to learn it was originally for cello, but I prefer the   version for flute.</a:t>
            </a:r>
            <a:endParaRPr lang="en-GB" sz="1600" kern="100">
              <a:solidFill>
                <a:srgbClr val="1F497D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read that it first appeared during the Baroque period so decided to give my music an   older sound by using a mode, and chose a mode – the white note scale from A to A.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decided to start by writing the melody. The opening rhythm is the same as Faure’s, but only the first 4 bars, and my tune goes from high to low to make it sound a bit different. The first 8 bars are repeated.</a:t>
            </a:r>
          </a:p>
        </p:txBody>
      </p:sp>
      <p:pic>
        <p:nvPicPr>
          <p:cNvPr id="12" name="Slide 108">
            <a:hlinkClick r:id="" action="ppaction://media"/>
            <a:extLst>
              <a:ext uri="{FF2B5EF4-FFF2-40B4-BE49-F238E27FC236}">
                <a16:creationId xmlns:a16="http://schemas.microsoft.com/office/drawing/2014/main" id="{C180B227-9072-0E6B-2910-FDF5067F2BD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3728" y="438780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143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3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70CCEB-D36D-D52E-E431-D4C0445AB4FB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2 (cont’d)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763B79-1C07-F210-D90E-6CFF8781895E}"/>
              </a:ext>
            </a:extLst>
          </p:cNvPr>
          <p:cNvSpPr/>
          <p:nvPr/>
        </p:nvSpPr>
        <p:spPr>
          <a:xfrm>
            <a:off x="474100" y="1400481"/>
            <a:ext cx="60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579036-AA2F-4BBE-0853-DA950F5BBBB7}"/>
              </a:ext>
            </a:extLst>
          </p:cNvPr>
          <p:cNvSpPr/>
          <p:nvPr/>
        </p:nvSpPr>
        <p:spPr>
          <a:xfrm>
            <a:off x="474100" y="1124933"/>
            <a:ext cx="48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540F79-6FCE-3582-0D86-4DD42DB0DFB0}"/>
              </a:ext>
            </a:extLst>
          </p:cNvPr>
          <p:cNvSpPr/>
          <p:nvPr/>
        </p:nvSpPr>
        <p:spPr>
          <a:xfrm>
            <a:off x="7607477" y="1124933"/>
            <a:ext cx="115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37171C-8BDE-76A4-4026-0A941D26E0FF}"/>
              </a:ext>
            </a:extLst>
          </p:cNvPr>
          <p:cNvSpPr/>
          <p:nvPr/>
        </p:nvSpPr>
        <p:spPr>
          <a:xfrm>
            <a:off x="474100" y="1671610"/>
            <a:ext cx="435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B2D2C3-A483-B811-17D2-37997958DB59}"/>
              </a:ext>
            </a:extLst>
          </p:cNvPr>
          <p:cNvSpPr/>
          <p:nvPr/>
        </p:nvSpPr>
        <p:spPr>
          <a:xfrm>
            <a:off x="474100" y="2539136"/>
            <a:ext cx="464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652E06-B582-AB43-A607-56432C3C77A3}"/>
              </a:ext>
            </a:extLst>
          </p:cNvPr>
          <p:cNvSpPr txBox="1"/>
          <p:nvPr/>
        </p:nvSpPr>
        <p:spPr>
          <a:xfrm>
            <a:off x="435600" y="1080000"/>
            <a:ext cx="8388000" cy="2918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this section I decided to change key to C major, which gives a nice effect. Here I used a single rhythm pattern in a different sequence, which is repeated, but changed at the end. In this section used a bass note plus chord idea to contrast with the broken chords used at the beginning. I had thought of using the piano for accompaniment, but in Sibelius it is easy to change sounds, and the harp seemed a good choice.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third section I used a repeat of the opening, but changed the melody by adding notes, plus slowing down at the end to give the music a feeling of a conclusion.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think the piece works well, and using a mode creates an old feeling, and it also sounds quite sad. I think the choice of instruments is good. Perhaps I could have used more rhythms in the B section, but I like it as it is.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Slide 109">
            <a:hlinkClick r:id="" action="ppaction://media"/>
            <a:extLst>
              <a:ext uri="{FF2B5EF4-FFF2-40B4-BE49-F238E27FC236}">
                <a16:creationId xmlns:a16="http://schemas.microsoft.com/office/drawing/2014/main" id="{6F501998-BEAF-5411-D7CA-ECB7B161DD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0900" y="4442897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66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2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C2DD61-62CA-19D3-14FF-620E2231095D}"/>
              </a:ext>
            </a:extLst>
          </p:cNvPr>
          <p:cNvSpPr/>
          <p:nvPr/>
        </p:nvSpPr>
        <p:spPr>
          <a:xfrm>
            <a:off x="445225" y="2008560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F98AFA-D7DB-3623-672F-833ADEA007E1}"/>
              </a:ext>
            </a:extLst>
          </p:cNvPr>
          <p:cNvSpPr/>
          <p:nvPr/>
        </p:nvSpPr>
        <p:spPr>
          <a:xfrm>
            <a:off x="445225" y="2292447"/>
            <a:ext cx="766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3806BD-6A2C-2ADD-7B22-AA75CA82F608}"/>
              </a:ext>
            </a:extLst>
          </p:cNvPr>
          <p:cNvSpPr/>
          <p:nvPr/>
        </p:nvSpPr>
        <p:spPr>
          <a:xfrm>
            <a:off x="6162628" y="1134190"/>
            <a:ext cx="208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9216A5-A8F3-A731-8BAA-A932F5EBF3A7}"/>
              </a:ext>
            </a:extLst>
          </p:cNvPr>
          <p:cNvSpPr/>
          <p:nvPr/>
        </p:nvSpPr>
        <p:spPr>
          <a:xfrm>
            <a:off x="445225" y="1382842"/>
            <a:ext cx="17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9B1726-E9E0-9531-D671-A3EC2DFE24DF}"/>
              </a:ext>
            </a:extLst>
          </p:cNvPr>
          <p:cNvSpPr/>
          <p:nvPr/>
        </p:nvSpPr>
        <p:spPr>
          <a:xfrm>
            <a:off x="445225" y="2643911"/>
            <a:ext cx="799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9D7F1C-1892-AECE-5671-2D1D38093B2E}"/>
              </a:ext>
            </a:extLst>
          </p:cNvPr>
          <p:cNvSpPr/>
          <p:nvPr/>
        </p:nvSpPr>
        <p:spPr>
          <a:xfrm>
            <a:off x="445225" y="2910607"/>
            <a:ext cx="187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BCE447-8360-E632-DD4A-0E2568FE0A7B}"/>
              </a:ext>
            </a:extLst>
          </p:cNvPr>
          <p:cNvSpPr/>
          <p:nvPr/>
        </p:nvSpPr>
        <p:spPr>
          <a:xfrm>
            <a:off x="445225" y="3206742"/>
            <a:ext cx="230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B2E31D-C857-A802-B5C8-DBA3C68530EB}"/>
              </a:ext>
            </a:extLst>
          </p:cNvPr>
          <p:cNvSpPr/>
          <p:nvPr/>
        </p:nvSpPr>
        <p:spPr>
          <a:xfrm>
            <a:off x="8318003" y="2910607"/>
            <a:ext cx="43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ABFD77-F7ED-A498-F49D-2D21B89C0DED}"/>
              </a:ext>
            </a:extLst>
          </p:cNvPr>
          <p:cNvSpPr/>
          <p:nvPr/>
        </p:nvSpPr>
        <p:spPr>
          <a:xfrm>
            <a:off x="2345175" y="2910607"/>
            <a:ext cx="597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A0A272-A1C4-94B5-E3EC-2336B2BC8E19}"/>
              </a:ext>
            </a:extLst>
          </p:cNvPr>
          <p:cNvSpPr txBox="1"/>
          <p:nvPr/>
        </p:nvSpPr>
        <p:spPr>
          <a:xfrm>
            <a:off x="435600" y="1080000"/>
            <a:ext cx="8388000" cy="238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flute players like playing the famous Sicilienne by Faure, so I thought I would write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 similar. I was surprised to learn it was originally for cello, but I prefer the   version for flute.</a:t>
            </a:r>
            <a:endParaRPr lang="en-GB" sz="1600" kern="100">
              <a:solidFill>
                <a:srgbClr val="1F497D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read that it first appeared during the Baroque period so decided to give my music an   older sound by using a mode, and chose a mode – the white note scale from A to A.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decided to start by writing the melody. The opening rhythm is the same as Faure’s, but only the first 4 bars, and my tune goes from high to low to make it sound a bit different. The first 8 bars are repeated.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A954F3-26B8-A5E9-5C4D-8DBC7707324E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2 (cont’d)</a:t>
            </a:r>
          </a:p>
        </p:txBody>
      </p:sp>
      <p:pic>
        <p:nvPicPr>
          <p:cNvPr id="3" name="Slide 110">
            <a:hlinkClick r:id="" action="ppaction://media"/>
            <a:extLst>
              <a:ext uri="{FF2B5EF4-FFF2-40B4-BE49-F238E27FC236}">
                <a16:creationId xmlns:a16="http://schemas.microsoft.com/office/drawing/2014/main" id="{17619A9C-09B7-0FB4-6B29-3AD2190EE95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3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459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70CCEB-D36D-D52E-E431-D4C0445AB4FB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2 (cont’d)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763B79-1C07-F210-D90E-6CFF8781895E}"/>
              </a:ext>
            </a:extLst>
          </p:cNvPr>
          <p:cNvSpPr/>
          <p:nvPr/>
        </p:nvSpPr>
        <p:spPr>
          <a:xfrm>
            <a:off x="474100" y="1400481"/>
            <a:ext cx="60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579036-AA2F-4BBE-0853-DA950F5BBBB7}"/>
              </a:ext>
            </a:extLst>
          </p:cNvPr>
          <p:cNvSpPr/>
          <p:nvPr/>
        </p:nvSpPr>
        <p:spPr>
          <a:xfrm>
            <a:off x="474100" y="1124933"/>
            <a:ext cx="48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540F79-6FCE-3582-0D86-4DD42DB0DFB0}"/>
              </a:ext>
            </a:extLst>
          </p:cNvPr>
          <p:cNvSpPr/>
          <p:nvPr/>
        </p:nvSpPr>
        <p:spPr>
          <a:xfrm>
            <a:off x="7607477" y="1124933"/>
            <a:ext cx="115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37171C-8BDE-76A4-4026-0A941D26E0FF}"/>
              </a:ext>
            </a:extLst>
          </p:cNvPr>
          <p:cNvSpPr/>
          <p:nvPr/>
        </p:nvSpPr>
        <p:spPr>
          <a:xfrm>
            <a:off x="474100" y="1671610"/>
            <a:ext cx="435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B2D2C3-A483-B811-17D2-37997958DB59}"/>
              </a:ext>
            </a:extLst>
          </p:cNvPr>
          <p:cNvSpPr/>
          <p:nvPr/>
        </p:nvSpPr>
        <p:spPr>
          <a:xfrm>
            <a:off x="474100" y="2539136"/>
            <a:ext cx="464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79BE7B-4CE8-A516-1E74-C38DB8CC4D9A}"/>
              </a:ext>
            </a:extLst>
          </p:cNvPr>
          <p:cNvSpPr/>
          <p:nvPr/>
        </p:nvSpPr>
        <p:spPr>
          <a:xfrm>
            <a:off x="4858975" y="1671610"/>
            <a:ext cx="381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0A49A7-4350-65B6-6948-8A1B0B725779}"/>
              </a:ext>
            </a:extLst>
          </p:cNvPr>
          <p:cNvSpPr/>
          <p:nvPr/>
        </p:nvSpPr>
        <p:spPr>
          <a:xfrm>
            <a:off x="6525553" y="1400481"/>
            <a:ext cx="2124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80C75E-65E2-76DB-2769-956191BB976F}"/>
              </a:ext>
            </a:extLst>
          </p:cNvPr>
          <p:cNvSpPr/>
          <p:nvPr/>
        </p:nvSpPr>
        <p:spPr>
          <a:xfrm>
            <a:off x="474100" y="1925783"/>
            <a:ext cx="1332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42EF00-EF13-DC14-8785-94E649C38F5C}"/>
              </a:ext>
            </a:extLst>
          </p:cNvPr>
          <p:cNvSpPr/>
          <p:nvPr/>
        </p:nvSpPr>
        <p:spPr>
          <a:xfrm>
            <a:off x="5172274" y="2539136"/>
            <a:ext cx="3204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7637C9-C6D1-B3C3-2D64-514D34CF0FF5}"/>
              </a:ext>
            </a:extLst>
          </p:cNvPr>
          <p:cNvSpPr/>
          <p:nvPr/>
        </p:nvSpPr>
        <p:spPr>
          <a:xfrm>
            <a:off x="474100" y="2815312"/>
            <a:ext cx="327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652E06-B582-AB43-A607-56432C3C77A3}"/>
              </a:ext>
            </a:extLst>
          </p:cNvPr>
          <p:cNvSpPr txBox="1"/>
          <p:nvPr/>
        </p:nvSpPr>
        <p:spPr>
          <a:xfrm>
            <a:off x="435600" y="1080000"/>
            <a:ext cx="8388000" cy="2918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this section I decided to change key to C major, which gives a nice effect. Here I used a single rhythm pattern in a different sequence, which is repeated, but changed at the end. In this section used a bass note plus chord idea to contrast with the broken chords used at the beginning. I had thought of using the piano for accompaniment, but in Sibelius it is easy to change sounds, and the harp seemed a good choice.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third section I used a repeat of the opening, but changed the melody by adding notes, plus slowing down at the end to give the music a feeling of a conclusion.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think the piece works well, and using a mode creates an old feeling, and it also sounds quite sad. I think the choice of instruments is good. Perhaps I could have used more rhythms in the B section, but I like it as it is.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Slide 111">
            <a:hlinkClick r:id="" action="ppaction://media"/>
            <a:extLst>
              <a:ext uri="{FF2B5EF4-FFF2-40B4-BE49-F238E27FC236}">
                <a16:creationId xmlns:a16="http://schemas.microsoft.com/office/drawing/2014/main" id="{45AF2524-04FF-D930-9D67-146174BBD48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4100" y="440314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21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8000">
        <p:fade/>
      </p:transition>
    </mc:Choice>
    <mc:Fallback>
      <p:transition spd="med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8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C2DD61-62CA-19D3-14FF-620E2231095D}"/>
              </a:ext>
            </a:extLst>
          </p:cNvPr>
          <p:cNvSpPr/>
          <p:nvPr/>
        </p:nvSpPr>
        <p:spPr>
          <a:xfrm>
            <a:off x="445225" y="2008560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F98AFA-D7DB-3623-672F-833ADEA007E1}"/>
              </a:ext>
            </a:extLst>
          </p:cNvPr>
          <p:cNvSpPr/>
          <p:nvPr/>
        </p:nvSpPr>
        <p:spPr>
          <a:xfrm>
            <a:off x="445225" y="2292447"/>
            <a:ext cx="766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3806BD-6A2C-2ADD-7B22-AA75CA82F608}"/>
              </a:ext>
            </a:extLst>
          </p:cNvPr>
          <p:cNvSpPr/>
          <p:nvPr/>
        </p:nvSpPr>
        <p:spPr>
          <a:xfrm>
            <a:off x="6162628" y="1134190"/>
            <a:ext cx="208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9216A5-A8F3-A731-8BAA-A932F5EBF3A7}"/>
              </a:ext>
            </a:extLst>
          </p:cNvPr>
          <p:cNvSpPr/>
          <p:nvPr/>
        </p:nvSpPr>
        <p:spPr>
          <a:xfrm>
            <a:off x="445225" y="1382842"/>
            <a:ext cx="17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9B1726-E9E0-9531-D671-A3EC2DFE24DF}"/>
              </a:ext>
            </a:extLst>
          </p:cNvPr>
          <p:cNvSpPr/>
          <p:nvPr/>
        </p:nvSpPr>
        <p:spPr>
          <a:xfrm>
            <a:off x="445225" y="2643911"/>
            <a:ext cx="799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9D7F1C-1892-AECE-5671-2D1D38093B2E}"/>
              </a:ext>
            </a:extLst>
          </p:cNvPr>
          <p:cNvSpPr/>
          <p:nvPr/>
        </p:nvSpPr>
        <p:spPr>
          <a:xfrm>
            <a:off x="445225" y="2910607"/>
            <a:ext cx="187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BCE447-8360-E632-DD4A-0E2568FE0A7B}"/>
              </a:ext>
            </a:extLst>
          </p:cNvPr>
          <p:cNvSpPr/>
          <p:nvPr/>
        </p:nvSpPr>
        <p:spPr>
          <a:xfrm>
            <a:off x="445225" y="3206742"/>
            <a:ext cx="230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B2E31D-C857-A802-B5C8-DBA3C68530EB}"/>
              </a:ext>
            </a:extLst>
          </p:cNvPr>
          <p:cNvSpPr/>
          <p:nvPr/>
        </p:nvSpPr>
        <p:spPr>
          <a:xfrm>
            <a:off x="8318003" y="2910607"/>
            <a:ext cx="43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ABFD77-F7ED-A498-F49D-2D21B89C0DED}"/>
              </a:ext>
            </a:extLst>
          </p:cNvPr>
          <p:cNvSpPr/>
          <p:nvPr/>
        </p:nvSpPr>
        <p:spPr>
          <a:xfrm>
            <a:off x="2345175" y="2910607"/>
            <a:ext cx="597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C99C72-FD65-A294-D3DC-B65603E963E4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2 (cont’d)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A0A272-A1C4-94B5-E3EC-2336B2BC8E19}"/>
              </a:ext>
            </a:extLst>
          </p:cNvPr>
          <p:cNvSpPr txBox="1"/>
          <p:nvPr/>
        </p:nvSpPr>
        <p:spPr>
          <a:xfrm>
            <a:off x="435600" y="1080000"/>
            <a:ext cx="8388000" cy="238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flute players like playing the famous Sicilienne by Faure, so I thought I would write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 similar. I was surprised to learn it was originally for cello, but I prefer the   version for flute.</a:t>
            </a:r>
            <a:endParaRPr lang="en-GB" sz="1600" kern="100">
              <a:solidFill>
                <a:srgbClr val="1F497D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read that it first appeared during the Baroque period so decided to give my music an   older sound by using a mode, and chose a mode – the white note scale from A to A.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decided to start by writing the melody. The opening rhythm is the same as Faure’s, but only the first 4 bars, and my tune goes from high to low to make it sound a bit different. The first 8 bars are repeated.</a:t>
            </a:r>
          </a:p>
        </p:txBody>
      </p:sp>
      <p:pic>
        <p:nvPicPr>
          <p:cNvPr id="3" name="Slide 112">
            <a:hlinkClick r:id="" action="ppaction://media"/>
            <a:extLst>
              <a:ext uri="{FF2B5EF4-FFF2-40B4-BE49-F238E27FC236}">
                <a16:creationId xmlns:a16="http://schemas.microsoft.com/office/drawing/2014/main" id="{2878DAD8-30F3-5D85-1A33-BEC6A83B6EC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5600" y="438780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098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70CCEB-D36D-D52E-E431-D4C0445AB4FB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2 (cont’d)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763B79-1C07-F210-D90E-6CFF8781895E}"/>
              </a:ext>
            </a:extLst>
          </p:cNvPr>
          <p:cNvSpPr/>
          <p:nvPr/>
        </p:nvSpPr>
        <p:spPr>
          <a:xfrm>
            <a:off x="474100" y="1400481"/>
            <a:ext cx="60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579036-AA2F-4BBE-0853-DA950F5BBBB7}"/>
              </a:ext>
            </a:extLst>
          </p:cNvPr>
          <p:cNvSpPr/>
          <p:nvPr/>
        </p:nvSpPr>
        <p:spPr>
          <a:xfrm>
            <a:off x="474100" y="1124933"/>
            <a:ext cx="48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540F79-6FCE-3582-0D86-4DD42DB0DFB0}"/>
              </a:ext>
            </a:extLst>
          </p:cNvPr>
          <p:cNvSpPr/>
          <p:nvPr/>
        </p:nvSpPr>
        <p:spPr>
          <a:xfrm>
            <a:off x="7607477" y="1124933"/>
            <a:ext cx="115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37171C-8BDE-76A4-4026-0A941D26E0FF}"/>
              </a:ext>
            </a:extLst>
          </p:cNvPr>
          <p:cNvSpPr/>
          <p:nvPr/>
        </p:nvSpPr>
        <p:spPr>
          <a:xfrm>
            <a:off x="474100" y="1671610"/>
            <a:ext cx="435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B2D2C3-A483-B811-17D2-37997958DB59}"/>
              </a:ext>
            </a:extLst>
          </p:cNvPr>
          <p:cNvSpPr/>
          <p:nvPr/>
        </p:nvSpPr>
        <p:spPr>
          <a:xfrm>
            <a:off x="474100" y="2539136"/>
            <a:ext cx="464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79BE7B-4CE8-A516-1E74-C38DB8CC4D9A}"/>
              </a:ext>
            </a:extLst>
          </p:cNvPr>
          <p:cNvSpPr/>
          <p:nvPr/>
        </p:nvSpPr>
        <p:spPr>
          <a:xfrm>
            <a:off x="4858975" y="1671610"/>
            <a:ext cx="381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0A49A7-4350-65B6-6948-8A1B0B725779}"/>
              </a:ext>
            </a:extLst>
          </p:cNvPr>
          <p:cNvSpPr/>
          <p:nvPr/>
        </p:nvSpPr>
        <p:spPr>
          <a:xfrm>
            <a:off x="6525553" y="1400481"/>
            <a:ext cx="2124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80C75E-65E2-76DB-2769-956191BB976F}"/>
              </a:ext>
            </a:extLst>
          </p:cNvPr>
          <p:cNvSpPr/>
          <p:nvPr/>
        </p:nvSpPr>
        <p:spPr>
          <a:xfrm>
            <a:off x="474100" y="1925783"/>
            <a:ext cx="1332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42EF00-EF13-DC14-8785-94E649C38F5C}"/>
              </a:ext>
            </a:extLst>
          </p:cNvPr>
          <p:cNvSpPr/>
          <p:nvPr/>
        </p:nvSpPr>
        <p:spPr>
          <a:xfrm>
            <a:off x="5172274" y="2539136"/>
            <a:ext cx="3204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7637C9-C6D1-B3C3-2D64-514D34CF0FF5}"/>
              </a:ext>
            </a:extLst>
          </p:cNvPr>
          <p:cNvSpPr/>
          <p:nvPr/>
        </p:nvSpPr>
        <p:spPr>
          <a:xfrm>
            <a:off x="474100" y="2815312"/>
            <a:ext cx="327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0627B1-1D9C-3A76-C41A-ABFA49CF6046}"/>
              </a:ext>
            </a:extLst>
          </p:cNvPr>
          <p:cNvSpPr/>
          <p:nvPr/>
        </p:nvSpPr>
        <p:spPr>
          <a:xfrm>
            <a:off x="2227931" y="2177238"/>
            <a:ext cx="3348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234687-2D9D-6E1E-3CBE-054127D5C1C4}"/>
              </a:ext>
            </a:extLst>
          </p:cNvPr>
          <p:cNvSpPr/>
          <p:nvPr/>
        </p:nvSpPr>
        <p:spPr>
          <a:xfrm>
            <a:off x="5317350" y="1124933"/>
            <a:ext cx="2304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6777B7C-5250-A708-1DD4-4424BAC3A9B0}"/>
              </a:ext>
            </a:extLst>
          </p:cNvPr>
          <p:cNvSpPr/>
          <p:nvPr/>
        </p:nvSpPr>
        <p:spPr>
          <a:xfrm>
            <a:off x="3791732" y="2815312"/>
            <a:ext cx="3852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8EFA76-F76F-AE24-70EA-F4B07D2B4BD2}"/>
              </a:ext>
            </a:extLst>
          </p:cNvPr>
          <p:cNvSpPr/>
          <p:nvPr/>
        </p:nvSpPr>
        <p:spPr>
          <a:xfrm>
            <a:off x="474100" y="3142377"/>
            <a:ext cx="7992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CC4C38-5F35-6CAF-02CC-B21D2EA997EC}"/>
              </a:ext>
            </a:extLst>
          </p:cNvPr>
          <p:cNvSpPr/>
          <p:nvPr/>
        </p:nvSpPr>
        <p:spPr>
          <a:xfrm>
            <a:off x="474100" y="3409160"/>
            <a:ext cx="7704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D3C58F4-0B8B-DAF9-C2BE-33077C770CCB}"/>
              </a:ext>
            </a:extLst>
          </p:cNvPr>
          <p:cNvSpPr/>
          <p:nvPr/>
        </p:nvSpPr>
        <p:spPr>
          <a:xfrm>
            <a:off x="474100" y="3676292"/>
            <a:ext cx="3960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652E06-B582-AB43-A607-56432C3C77A3}"/>
              </a:ext>
            </a:extLst>
          </p:cNvPr>
          <p:cNvSpPr txBox="1"/>
          <p:nvPr/>
        </p:nvSpPr>
        <p:spPr>
          <a:xfrm>
            <a:off x="435600" y="1080000"/>
            <a:ext cx="8388000" cy="2918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this section I decided to change key to C major, which gives a nice effect. Here I used a single rhythm pattern in a different sequence, which is repeated, but changed at the end. In this section used a bass note plus chord idea to contrast with the broken chords used at the beginning. I had thought of using the piano for accompaniment, but in Sibelius it is easy to change sounds, and the harp seemed a good choice.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third section I used a repeat of the opening, but changed the melody by adding notes, plus slowing down at the end to give the music a feeling of a conclusion.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think the piece works well, and using a mode creates an old feeling, and it also sounds quite sad. I think the choice of instruments is good. Perhaps I could have used more rhythms in the B section, but I like it as it is.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Slide 113">
            <a:hlinkClick r:id="" action="ppaction://media"/>
            <a:extLst>
              <a:ext uri="{FF2B5EF4-FFF2-40B4-BE49-F238E27FC236}">
                <a16:creationId xmlns:a16="http://schemas.microsoft.com/office/drawing/2014/main" id="{6DA8B7A7-FB46-108A-F898-123C3B414B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3888" y="4435373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88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20937B-D0BC-175F-3709-52F461735BC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2 – 7 marks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F43EF0-55C4-D55D-BDEA-D45716B16EB8}"/>
              </a:ext>
            </a:extLst>
          </p:cNvPr>
          <p:cNvSpPr/>
          <p:nvPr/>
        </p:nvSpPr>
        <p:spPr>
          <a:xfrm>
            <a:off x="1000305" y="1582418"/>
            <a:ext cx="5040000" cy="3240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5804A7-0158-65BD-0E0F-C4B27DE2E10F}"/>
              </a:ext>
            </a:extLst>
          </p:cNvPr>
          <p:cNvSpPr/>
          <p:nvPr/>
        </p:nvSpPr>
        <p:spPr>
          <a:xfrm>
            <a:off x="1000305" y="1900278"/>
            <a:ext cx="7236000" cy="3240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AB73AB-5836-BBAD-7F03-DAC31D6C4785}"/>
              </a:ext>
            </a:extLst>
          </p:cNvPr>
          <p:cNvSpPr/>
          <p:nvPr/>
        </p:nvSpPr>
        <p:spPr>
          <a:xfrm>
            <a:off x="1000305" y="2217657"/>
            <a:ext cx="5364000" cy="3240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7E04FF-BC68-E3DA-C60A-31CADCD881C7}"/>
              </a:ext>
            </a:extLst>
          </p:cNvPr>
          <p:cNvSpPr txBox="1"/>
          <p:nvPr/>
        </p:nvSpPr>
        <p:spPr>
          <a:xfrm>
            <a:off x="639762" y="954000"/>
            <a:ext cx="8212138" cy="316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The composing review contains: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7-8 mark range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a fairly detailed account of the main decisions made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a relevant explanation of the exploration and development of musical ideas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identification of strengths and/or areas for improvement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endParaRPr lang="en-GB" sz="17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5-6 mark range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a satisfactory account of the main decisions made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sufficient explanation of the exploration and development of musical ideas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satisfactory identification of strengths and/or areas for improvement</a:t>
            </a:r>
          </a:p>
        </p:txBody>
      </p:sp>
      <p:pic>
        <p:nvPicPr>
          <p:cNvPr id="7" name="Slide 114">
            <a:hlinkClick r:id="" action="ppaction://media"/>
            <a:extLst>
              <a:ext uri="{FF2B5EF4-FFF2-40B4-BE49-F238E27FC236}">
                <a16:creationId xmlns:a16="http://schemas.microsoft.com/office/drawing/2014/main" id="{10FB271B-B85F-9629-DB29-289B9912FE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2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91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F4FC368-C45D-0808-09B0-7329E4FC7D3B}"/>
              </a:ext>
            </a:extLst>
          </p:cNvPr>
          <p:cNvSpPr/>
          <p:nvPr/>
        </p:nvSpPr>
        <p:spPr>
          <a:xfrm>
            <a:off x="445225" y="2053420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83145E-2A7D-C5AA-9A85-DD77E13DB65F}"/>
              </a:ext>
            </a:extLst>
          </p:cNvPr>
          <p:cNvSpPr/>
          <p:nvPr/>
        </p:nvSpPr>
        <p:spPr>
          <a:xfrm>
            <a:off x="445225" y="2324222"/>
            <a:ext cx="385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8FF0AB-403A-04CA-8BBA-BD6577807E84}"/>
              </a:ext>
            </a:extLst>
          </p:cNvPr>
          <p:cNvSpPr/>
          <p:nvPr/>
        </p:nvSpPr>
        <p:spPr>
          <a:xfrm>
            <a:off x="6162628" y="1134190"/>
            <a:ext cx="208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387D3C-DC7C-E3AF-92D6-283DC1BB39D4}"/>
              </a:ext>
            </a:extLst>
          </p:cNvPr>
          <p:cNvSpPr/>
          <p:nvPr/>
        </p:nvSpPr>
        <p:spPr>
          <a:xfrm>
            <a:off x="445225" y="1382842"/>
            <a:ext cx="17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6AA12C-E807-2171-5A0F-0C12F3187F5B}"/>
              </a:ext>
            </a:extLst>
          </p:cNvPr>
          <p:cNvSpPr/>
          <p:nvPr/>
        </p:nvSpPr>
        <p:spPr>
          <a:xfrm>
            <a:off x="445225" y="2639262"/>
            <a:ext cx="799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9B8E68-2C39-2109-52F6-7DF8F33B64BA}"/>
              </a:ext>
            </a:extLst>
          </p:cNvPr>
          <p:cNvSpPr/>
          <p:nvPr/>
        </p:nvSpPr>
        <p:spPr>
          <a:xfrm>
            <a:off x="445225" y="2910607"/>
            <a:ext cx="187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F47D5A-DF9E-2556-071C-AC0EFDCF7725}"/>
              </a:ext>
            </a:extLst>
          </p:cNvPr>
          <p:cNvSpPr/>
          <p:nvPr/>
        </p:nvSpPr>
        <p:spPr>
          <a:xfrm>
            <a:off x="445225" y="3197117"/>
            <a:ext cx="230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6A96E0-4F5D-77F0-67BD-441B7A27887A}"/>
              </a:ext>
            </a:extLst>
          </p:cNvPr>
          <p:cNvSpPr/>
          <p:nvPr/>
        </p:nvSpPr>
        <p:spPr>
          <a:xfrm>
            <a:off x="8318003" y="2910607"/>
            <a:ext cx="43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F31ECD-2AAF-7850-C188-9FED3EA1E291}"/>
              </a:ext>
            </a:extLst>
          </p:cNvPr>
          <p:cNvSpPr txBox="1"/>
          <p:nvPr/>
        </p:nvSpPr>
        <p:spPr>
          <a:xfrm>
            <a:off x="435600" y="1080000"/>
            <a:ext cx="8388000" cy="238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flute players like playing the famous Sicilienne by Faure, so I thought I would write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 similar. I was surprised to learn it was originally for cello, but I prefer the   version for flute.</a:t>
            </a:r>
            <a:endParaRPr lang="en-GB" sz="1600" kern="100">
              <a:solidFill>
                <a:srgbClr val="1F497D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read that it first appeared during the Baroque period so decided to give my music an   older sound by using an old type of scale.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decided to start by writing the melody. The opening rhythm is the same as Faure’s, but only the first 4 bars, and my tune goes from high to low to make it sound a bit different. The first 8 bars are repeated.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7825E4-4F21-8604-EFD3-A49CC462896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Siciliana – composing review 3</a:t>
            </a:r>
          </a:p>
        </p:txBody>
      </p:sp>
      <p:pic>
        <p:nvPicPr>
          <p:cNvPr id="2" name="Slide 115">
            <a:hlinkClick r:id="" action="ppaction://media"/>
            <a:extLst>
              <a:ext uri="{FF2B5EF4-FFF2-40B4-BE49-F238E27FC236}">
                <a16:creationId xmlns:a16="http://schemas.microsoft.com/office/drawing/2014/main" id="{9107F8DC-E561-DD59-A4F8-E834536BCE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9024" y="443952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19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9000">
        <p:fade/>
      </p:transition>
    </mc:Choice>
    <mc:Fallback>
      <p:transition spd="med" advClick="0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1DAA5C8-86E1-0020-365E-E172B99FF2E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3 (cont’d)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0AC33C-C7F9-0D8B-7386-1D7E4A206138}"/>
              </a:ext>
            </a:extLst>
          </p:cNvPr>
          <p:cNvSpPr/>
          <p:nvPr/>
        </p:nvSpPr>
        <p:spPr>
          <a:xfrm>
            <a:off x="512597" y="1107554"/>
            <a:ext cx="75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E78A36-80A1-AD46-428A-E43A02F1C5F3}"/>
              </a:ext>
            </a:extLst>
          </p:cNvPr>
          <p:cNvSpPr/>
          <p:nvPr/>
        </p:nvSpPr>
        <p:spPr>
          <a:xfrm>
            <a:off x="512597" y="1383805"/>
            <a:ext cx="26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02845F-3833-0D30-1426-63DCF5BC1C72}"/>
              </a:ext>
            </a:extLst>
          </p:cNvPr>
          <p:cNvSpPr/>
          <p:nvPr/>
        </p:nvSpPr>
        <p:spPr>
          <a:xfrm>
            <a:off x="512597" y="1666057"/>
            <a:ext cx="424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2E091E-0177-A384-2810-CD6343937F28}"/>
              </a:ext>
            </a:extLst>
          </p:cNvPr>
          <p:cNvSpPr/>
          <p:nvPr/>
        </p:nvSpPr>
        <p:spPr>
          <a:xfrm>
            <a:off x="8480711" y="1383805"/>
            <a:ext cx="3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21991C-1596-4F7E-0227-FD5379310511}"/>
              </a:ext>
            </a:extLst>
          </p:cNvPr>
          <p:cNvSpPr/>
          <p:nvPr/>
        </p:nvSpPr>
        <p:spPr>
          <a:xfrm>
            <a:off x="512597" y="2031376"/>
            <a:ext cx="460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55C2F4-3A87-AAA0-AC10-2D34C2697862}"/>
              </a:ext>
            </a:extLst>
          </p:cNvPr>
          <p:cNvSpPr txBox="1"/>
          <p:nvPr/>
        </p:nvSpPr>
        <p:spPr>
          <a:xfrm>
            <a:off x="435600" y="1080000"/>
            <a:ext cx="8388000" cy="2391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this section I decided to change key. Here I used a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 rhythm pattern in a sequence, which is repeated, but changed to make the music return to the opening idea. In this section I used a bass note plus chord idea.</a:t>
            </a:r>
            <a:endParaRPr lang="en-GB" sz="1600" kern="100"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third section I used a repeat of the opening, but added some extra notes to the melody.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think the piece works well, and using an old type of scale makes it sound quite sad. I think the choice of instruments is good, and creates the right kind of mood. Perhaps I could have used more rhythms in the B section.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Slide 116">
            <a:hlinkClick r:id="" action="ppaction://media"/>
            <a:extLst>
              <a:ext uri="{FF2B5EF4-FFF2-40B4-BE49-F238E27FC236}">
                <a16:creationId xmlns:a16="http://schemas.microsoft.com/office/drawing/2014/main" id="{DD8ED665-87A9-E046-43C9-E8A6D1D096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9397" y="450824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101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F4FC368-C45D-0808-09B0-7329E4FC7D3B}"/>
              </a:ext>
            </a:extLst>
          </p:cNvPr>
          <p:cNvSpPr/>
          <p:nvPr/>
        </p:nvSpPr>
        <p:spPr>
          <a:xfrm>
            <a:off x="445225" y="2053420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83145E-2A7D-C5AA-9A85-DD77E13DB65F}"/>
              </a:ext>
            </a:extLst>
          </p:cNvPr>
          <p:cNvSpPr/>
          <p:nvPr/>
        </p:nvSpPr>
        <p:spPr>
          <a:xfrm>
            <a:off x="445225" y="2324222"/>
            <a:ext cx="385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8FF0AB-403A-04CA-8BBA-BD6577807E84}"/>
              </a:ext>
            </a:extLst>
          </p:cNvPr>
          <p:cNvSpPr/>
          <p:nvPr/>
        </p:nvSpPr>
        <p:spPr>
          <a:xfrm>
            <a:off x="6162628" y="1134190"/>
            <a:ext cx="208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387D3C-DC7C-E3AF-92D6-283DC1BB39D4}"/>
              </a:ext>
            </a:extLst>
          </p:cNvPr>
          <p:cNvSpPr/>
          <p:nvPr/>
        </p:nvSpPr>
        <p:spPr>
          <a:xfrm>
            <a:off x="445225" y="1382842"/>
            <a:ext cx="17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6AA12C-E807-2171-5A0F-0C12F3187F5B}"/>
              </a:ext>
            </a:extLst>
          </p:cNvPr>
          <p:cNvSpPr/>
          <p:nvPr/>
        </p:nvSpPr>
        <p:spPr>
          <a:xfrm>
            <a:off x="445225" y="2639262"/>
            <a:ext cx="799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9B8E68-2C39-2109-52F6-7DF8F33B64BA}"/>
              </a:ext>
            </a:extLst>
          </p:cNvPr>
          <p:cNvSpPr/>
          <p:nvPr/>
        </p:nvSpPr>
        <p:spPr>
          <a:xfrm>
            <a:off x="445225" y="2910607"/>
            <a:ext cx="187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F47D5A-DF9E-2556-071C-AC0EFDCF7725}"/>
              </a:ext>
            </a:extLst>
          </p:cNvPr>
          <p:cNvSpPr/>
          <p:nvPr/>
        </p:nvSpPr>
        <p:spPr>
          <a:xfrm>
            <a:off x="445225" y="3197117"/>
            <a:ext cx="230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6A96E0-4F5D-77F0-67BD-441B7A27887A}"/>
              </a:ext>
            </a:extLst>
          </p:cNvPr>
          <p:cNvSpPr/>
          <p:nvPr/>
        </p:nvSpPr>
        <p:spPr>
          <a:xfrm>
            <a:off x="8318003" y="2910607"/>
            <a:ext cx="43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B5C25C-0FED-8346-35E7-837F867A11E8}"/>
              </a:ext>
            </a:extLst>
          </p:cNvPr>
          <p:cNvSpPr/>
          <p:nvPr/>
        </p:nvSpPr>
        <p:spPr>
          <a:xfrm>
            <a:off x="2345175" y="2910607"/>
            <a:ext cx="597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F31ECD-2AAF-7850-C188-9FED3EA1E291}"/>
              </a:ext>
            </a:extLst>
          </p:cNvPr>
          <p:cNvSpPr txBox="1"/>
          <p:nvPr/>
        </p:nvSpPr>
        <p:spPr>
          <a:xfrm>
            <a:off x="435600" y="1080000"/>
            <a:ext cx="8388000" cy="238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flute players like playing the famous Sicilienne by Faure, so I thought I would write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 similar. I was surprised to learn it was originally for cello, but I prefer the   version for flute.</a:t>
            </a:r>
            <a:endParaRPr lang="en-GB" sz="1600" kern="100">
              <a:solidFill>
                <a:srgbClr val="1F497D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read that it first appeared during the Baroque period so decided to give my music an   older sound by using an old type of scale.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decided to start by writing the melody. The opening rhythm is the same as Faure’s, but only the first 4 bars, and my tune goes from high to low to make it sound a bit different. The first 8 bars are repeated.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4A8B43-3EDF-4242-494C-45E350D10D2E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3 (cont’d)</a:t>
            </a:r>
          </a:p>
        </p:txBody>
      </p:sp>
      <p:pic>
        <p:nvPicPr>
          <p:cNvPr id="2" name="Slide 117">
            <a:hlinkClick r:id="" action="ppaction://media"/>
            <a:extLst>
              <a:ext uri="{FF2B5EF4-FFF2-40B4-BE49-F238E27FC236}">
                <a16:creationId xmlns:a16="http://schemas.microsoft.com/office/drawing/2014/main" id="{E713AB26-1672-B2EE-BB42-B654BCD411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5600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722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76A33B-0E2F-D2A4-06A0-07F96933B1A8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BC27A9-3F21-E62E-C856-CD139A258825}"/>
              </a:ext>
            </a:extLst>
          </p:cNvPr>
          <p:cNvSpPr/>
          <p:nvPr/>
        </p:nvSpPr>
        <p:spPr>
          <a:xfrm>
            <a:off x="1025705" y="1836183"/>
            <a:ext cx="3492000" cy="3600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D3886A-0E1F-5D2D-4A58-8EDFF075B94B}"/>
              </a:ext>
            </a:extLst>
          </p:cNvPr>
          <p:cNvSpPr/>
          <p:nvPr/>
        </p:nvSpPr>
        <p:spPr>
          <a:xfrm>
            <a:off x="1025705" y="2290187"/>
            <a:ext cx="6732000" cy="3600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829B73-A978-4A40-32AC-03E5808906AF}"/>
              </a:ext>
            </a:extLst>
          </p:cNvPr>
          <p:cNvSpPr/>
          <p:nvPr/>
        </p:nvSpPr>
        <p:spPr>
          <a:xfrm>
            <a:off x="1025705" y="2744191"/>
            <a:ext cx="5436000" cy="3600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D7828C-206A-BAD7-2569-A2F96241BD31}"/>
              </a:ext>
            </a:extLst>
          </p:cNvPr>
          <p:cNvSpPr txBox="1"/>
          <p:nvPr/>
        </p:nvSpPr>
        <p:spPr>
          <a:xfrm>
            <a:off x="639763" y="977900"/>
            <a:ext cx="7556500" cy="2437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composing review must, with reference to compositional methods used, include: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main decisions made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exploration and development of musical ideas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strengths and/or areas for improvement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Slide 100">
            <a:hlinkClick r:id="" action="ppaction://media"/>
            <a:extLst>
              <a:ext uri="{FF2B5EF4-FFF2-40B4-BE49-F238E27FC236}">
                <a16:creationId xmlns:a16="http://schemas.microsoft.com/office/drawing/2014/main" id="{B8986459-9800-2938-3772-79C860840AE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7152" y="439483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06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4000">
        <p:fade/>
      </p:transition>
    </mc:Choice>
    <mc:Fallback>
      <p:transition spd="med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1DAA5C8-86E1-0020-365E-E172B99FF2E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3 (cont’d)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0AC33C-C7F9-0D8B-7386-1D7E4A206138}"/>
              </a:ext>
            </a:extLst>
          </p:cNvPr>
          <p:cNvSpPr/>
          <p:nvPr/>
        </p:nvSpPr>
        <p:spPr>
          <a:xfrm>
            <a:off x="512597" y="1107554"/>
            <a:ext cx="75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E78A36-80A1-AD46-428A-E43A02F1C5F3}"/>
              </a:ext>
            </a:extLst>
          </p:cNvPr>
          <p:cNvSpPr/>
          <p:nvPr/>
        </p:nvSpPr>
        <p:spPr>
          <a:xfrm>
            <a:off x="512597" y="1383805"/>
            <a:ext cx="26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02845F-3833-0D30-1426-63DCF5BC1C72}"/>
              </a:ext>
            </a:extLst>
          </p:cNvPr>
          <p:cNvSpPr/>
          <p:nvPr/>
        </p:nvSpPr>
        <p:spPr>
          <a:xfrm>
            <a:off x="512597" y="1666057"/>
            <a:ext cx="424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2E091E-0177-A384-2810-CD6343937F28}"/>
              </a:ext>
            </a:extLst>
          </p:cNvPr>
          <p:cNvSpPr/>
          <p:nvPr/>
        </p:nvSpPr>
        <p:spPr>
          <a:xfrm>
            <a:off x="8480711" y="1383805"/>
            <a:ext cx="3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9BD556-E39A-371A-6DC2-B551E1AB6AE7}"/>
              </a:ext>
            </a:extLst>
          </p:cNvPr>
          <p:cNvSpPr/>
          <p:nvPr/>
        </p:nvSpPr>
        <p:spPr>
          <a:xfrm>
            <a:off x="3159847" y="1383805"/>
            <a:ext cx="532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21991C-1596-4F7E-0227-FD5379310511}"/>
              </a:ext>
            </a:extLst>
          </p:cNvPr>
          <p:cNvSpPr/>
          <p:nvPr/>
        </p:nvSpPr>
        <p:spPr>
          <a:xfrm>
            <a:off x="512597" y="2031376"/>
            <a:ext cx="460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9B5B25-3BBF-1EC5-663C-F85F41D52C31}"/>
              </a:ext>
            </a:extLst>
          </p:cNvPr>
          <p:cNvSpPr/>
          <p:nvPr/>
        </p:nvSpPr>
        <p:spPr>
          <a:xfrm>
            <a:off x="5130222" y="2024328"/>
            <a:ext cx="3204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1B77AF-D07E-9D38-F15D-7A819E07990E}"/>
              </a:ext>
            </a:extLst>
          </p:cNvPr>
          <p:cNvSpPr/>
          <p:nvPr/>
        </p:nvSpPr>
        <p:spPr>
          <a:xfrm>
            <a:off x="512597" y="2288377"/>
            <a:ext cx="75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55C2F4-3A87-AAA0-AC10-2D34C2697862}"/>
              </a:ext>
            </a:extLst>
          </p:cNvPr>
          <p:cNvSpPr txBox="1"/>
          <p:nvPr/>
        </p:nvSpPr>
        <p:spPr>
          <a:xfrm>
            <a:off x="435600" y="1080000"/>
            <a:ext cx="8388000" cy="2391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this section I decided to change key. Here I used a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 rhythm pattern in a sequence, which is repeated, but changed to make the music return to the opening idea. In this section I used a bass note plus chord idea.</a:t>
            </a:r>
            <a:endParaRPr lang="en-GB" sz="1600" kern="100"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third section I used a repeat of the opening, but added some extra notes to the melody.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think the piece works well, and using an old type of scale makes it sound quite sad. I think the choice of instruments is good, and creates the right kind of mood. Perhaps I could have used more rhythms in the B section.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Slide 118">
            <a:hlinkClick r:id="" action="ppaction://media"/>
            <a:extLst>
              <a:ext uri="{FF2B5EF4-FFF2-40B4-BE49-F238E27FC236}">
                <a16:creationId xmlns:a16="http://schemas.microsoft.com/office/drawing/2014/main" id="{B3C80F3F-06B3-E5F7-D46A-68FB8620C5F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9397" y="441680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14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F4FC368-C45D-0808-09B0-7329E4FC7D3B}"/>
              </a:ext>
            </a:extLst>
          </p:cNvPr>
          <p:cNvSpPr/>
          <p:nvPr/>
        </p:nvSpPr>
        <p:spPr>
          <a:xfrm>
            <a:off x="445225" y="2053420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83145E-2A7D-C5AA-9A85-DD77E13DB65F}"/>
              </a:ext>
            </a:extLst>
          </p:cNvPr>
          <p:cNvSpPr/>
          <p:nvPr/>
        </p:nvSpPr>
        <p:spPr>
          <a:xfrm>
            <a:off x="445225" y="2324222"/>
            <a:ext cx="385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8FF0AB-403A-04CA-8BBA-BD6577807E84}"/>
              </a:ext>
            </a:extLst>
          </p:cNvPr>
          <p:cNvSpPr/>
          <p:nvPr/>
        </p:nvSpPr>
        <p:spPr>
          <a:xfrm>
            <a:off x="6162628" y="1134190"/>
            <a:ext cx="208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387D3C-DC7C-E3AF-92D6-283DC1BB39D4}"/>
              </a:ext>
            </a:extLst>
          </p:cNvPr>
          <p:cNvSpPr/>
          <p:nvPr/>
        </p:nvSpPr>
        <p:spPr>
          <a:xfrm>
            <a:off x="445225" y="1382842"/>
            <a:ext cx="17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6AA12C-E807-2171-5A0F-0C12F3187F5B}"/>
              </a:ext>
            </a:extLst>
          </p:cNvPr>
          <p:cNvSpPr/>
          <p:nvPr/>
        </p:nvSpPr>
        <p:spPr>
          <a:xfrm>
            <a:off x="445225" y="2639262"/>
            <a:ext cx="799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9B8E68-2C39-2109-52F6-7DF8F33B64BA}"/>
              </a:ext>
            </a:extLst>
          </p:cNvPr>
          <p:cNvSpPr/>
          <p:nvPr/>
        </p:nvSpPr>
        <p:spPr>
          <a:xfrm>
            <a:off x="445225" y="2910607"/>
            <a:ext cx="187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F47D5A-DF9E-2556-071C-AC0EFDCF7725}"/>
              </a:ext>
            </a:extLst>
          </p:cNvPr>
          <p:cNvSpPr/>
          <p:nvPr/>
        </p:nvSpPr>
        <p:spPr>
          <a:xfrm>
            <a:off x="445225" y="3197117"/>
            <a:ext cx="230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6A96E0-4F5D-77F0-67BD-441B7A27887A}"/>
              </a:ext>
            </a:extLst>
          </p:cNvPr>
          <p:cNvSpPr/>
          <p:nvPr/>
        </p:nvSpPr>
        <p:spPr>
          <a:xfrm>
            <a:off x="8318003" y="2910607"/>
            <a:ext cx="43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B5C25C-0FED-8346-35E7-837F867A11E8}"/>
              </a:ext>
            </a:extLst>
          </p:cNvPr>
          <p:cNvSpPr/>
          <p:nvPr/>
        </p:nvSpPr>
        <p:spPr>
          <a:xfrm>
            <a:off x="2345175" y="2910607"/>
            <a:ext cx="597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F31ECD-2AAF-7850-C188-9FED3EA1E291}"/>
              </a:ext>
            </a:extLst>
          </p:cNvPr>
          <p:cNvSpPr txBox="1"/>
          <p:nvPr/>
        </p:nvSpPr>
        <p:spPr>
          <a:xfrm>
            <a:off x="435600" y="1080000"/>
            <a:ext cx="8388000" cy="238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flute players like playing the famous Sicilienne by Faure, so I thought I would write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 similar. I was surprised to learn it was originally for cello, but I prefer the   version for flute.</a:t>
            </a:r>
            <a:endParaRPr lang="en-GB" sz="1600" kern="100">
              <a:solidFill>
                <a:srgbClr val="1F497D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read that it first appeared during the Baroque period so decided to give my music an   older sound by using an old type of scale.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decided to start by writing the melody. The opening rhythm is the same as Faure’s, but only the first 4 bars, and my tune goes from high to low to make it sound a bit different. The first 8 bars are repeated.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4A8B43-3EDF-4242-494C-45E350D10D2E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3 (cont’d)</a:t>
            </a:r>
          </a:p>
        </p:txBody>
      </p:sp>
      <p:pic>
        <p:nvPicPr>
          <p:cNvPr id="2" name="Slide 119">
            <a:hlinkClick r:id="" action="ppaction://media"/>
            <a:extLst>
              <a:ext uri="{FF2B5EF4-FFF2-40B4-BE49-F238E27FC236}">
                <a16:creationId xmlns:a16="http://schemas.microsoft.com/office/drawing/2014/main" id="{CEBA1480-D8B7-248F-A313-1D013FA87B6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5600" y="44665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319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1DAA5C8-86E1-0020-365E-E172B99FF2E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3 (cont’d)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0AC33C-C7F9-0D8B-7386-1D7E4A206138}"/>
              </a:ext>
            </a:extLst>
          </p:cNvPr>
          <p:cNvSpPr/>
          <p:nvPr/>
        </p:nvSpPr>
        <p:spPr>
          <a:xfrm>
            <a:off x="512597" y="1107554"/>
            <a:ext cx="75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E78A36-80A1-AD46-428A-E43A02F1C5F3}"/>
              </a:ext>
            </a:extLst>
          </p:cNvPr>
          <p:cNvSpPr/>
          <p:nvPr/>
        </p:nvSpPr>
        <p:spPr>
          <a:xfrm>
            <a:off x="512597" y="1383805"/>
            <a:ext cx="26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02845F-3833-0D30-1426-63DCF5BC1C72}"/>
              </a:ext>
            </a:extLst>
          </p:cNvPr>
          <p:cNvSpPr/>
          <p:nvPr/>
        </p:nvSpPr>
        <p:spPr>
          <a:xfrm>
            <a:off x="512597" y="1666057"/>
            <a:ext cx="424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2E091E-0177-A384-2810-CD6343937F28}"/>
              </a:ext>
            </a:extLst>
          </p:cNvPr>
          <p:cNvSpPr/>
          <p:nvPr/>
        </p:nvSpPr>
        <p:spPr>
          <a:xfrm>
            <a:off x="8480711" y="1383805"/>
            <a:ext cx="3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9BD556-E39A-371A-6DC2-B551E1AB6AE7}"/>
              </a:ext>
            </a:extLst>
          </p:cNvPr>
          <p:cNvSpPr/>
          <p:nvPr/>
        </p:nvSpPr>
        <p:spPr>
          <a:xfrm>
            <a:off x="3159847" y="1383805"/>
            <a:ext cx="532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21991C-1596-4F7E-0227-FD5379310511}"/>
              </a:ext>
            </a:extLst>
          </p:cNvPr>
          <p:cNvSpPr/>
          <p:nvPr/>
        </p:nvSpPr>
        <p:spPr>
          <a:xfrm>
            <a:off x="512597" y="2031376"/>
            <a:ext cx="460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9B5B25-3BBF-1EC5-663C-F85F41D52C31}"/>
              </a:ext>
            </a:extLst>
          </p:cNvPr>
          <p:cNvSpPr/>
          <p:nvPr/>
        </p:nvSpPr>
        <p:spPr>
          <a:xfrm>
            <a:off x="5130222" y="2024328"/>
            <a:ext cx="3204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1B77AF-D07E-9D38-F15D-7A819E07990E}"/>
              </a:ext>
            </a:extLst>
          </p:cNvPr>
          <p:cNvSpPr/>
          <p:nvPr/>
        </p:nvSpPr>
        <p:spPr>
          <a:xfrm>
            <a:off x="512597" y="2288377"/>
            <a:ext cx="75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C2DC0D-3463-26B7-F938-8B269CC43A65}"/>
              </a:ext>
            </a:extLst>
          </p:cNvPr>
          <p:cNvSpPr/>
          <p:nvPr/>
        </p:nvSpPr>
        <p:spPr>
          <a:xfrm>
            <a:off x="512597" y="2646940"/>
            <a:ext cx="8244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9B8A0E-0E5A-DE92-FE69-A930A2C4DE91}"/>
              </a:ext>
            </a:extLst>
          </p:cNvPr>
          <p:cNvSpPr/>
          <p:nvPr/>
        </p:nvSpPr>
        <p:spPr>
          <a:xfrm>
            <a:off x="512597" y="3165787"/>
            <a:ext cx="3312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FF71A3-FE09-9C41-D6E2-C2B23B0496CE}"/>
              </a:ext>
            </a:extLst>
          </p:cNvPr>
          <p:cNvSpPr/>
          <p:nvPr/>
        </p:nvSpPr>
        <p:spPr>
          <a:xfrm>
            <a:off x="512597" y="2904630"/>
            <a:ext cx="8244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55C2F4-3A87-AAA0-AC10-2D34C2697862}"/>
              </a:ext>
            </a:extLst>
          </p:cNvPr>
          <p:cNvSpPr txBox="1"/>
          <p:nvPr/>
        </p:nvSpPr>
        <p:spPr>
          <a:xfrm>
            <a:off x="435600" y="1080000"/>
            <a:ext cx="8388000" cy="2391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this section I decided to change key. Here I used a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 rhythm pattern in a sequence, which is repeated, but changed to make the music return to the opening idea. In this section I used a bass note plus chord idea.</a:t>
            </a:r>
            <a:endParaRPr lang="en-GB" sz="1600" kern="100"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third section I used a repeat of the opening, but added some extra notes to the melody.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think the piece works well, and using an old type of scale makes it sound quite sad. I think the choice of instruments is good, and creates the right kind of mood. Perhaps I could have used more rhythms in the B section.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Slide 120">
            <a:hlinkClick r:id="" action="ppaction://media"/>
            <a:extLst>
              <a:ext uri="{FF2B5EF4-FFF2-40B4-BE49-F238E27FC236}">
                <a16:creationId xmlns:a16="http://schemas.microsoft.com/office/drawing/2014/main" id="{FDD73A63-960C-99AC-F408-E118C5F0AE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5600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59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6000">
        <p:fade/>
      </p:transition>
    </mc:Choice>
    <mc:Fallback>
      <p:transition spd="med" advClick="0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3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20937B-D0BC-175F-3709-52F461735BC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3 – 4 marks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A9AB7B-518B-3DBE-BB0C-13E4DF1ED21B}"/>
              </a:ext>
            </a:extLst>
          </p:cNvPr>
          <p:cNvSpPr/>
          <p:nvPr/>
        </p:nvSpPr>
        <p:spPr>
          <a:xfrm>
            <a:off x="1000305" y="3152411"/>
            <a:ext cx="4356000" cy="3240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F99D9D-6D3D-2EF5-A2EE-51B62D5FBC10}"/>
              </a:ext>
            </a:extLst>
          </p:cNvPr>
          <p:cNvSpPr/>
          <p:nvPr/>
        </p:nvSpPr>
        <p:spPr>
          <a:xfrm>
            <a:off x="1000305" y="3448427"/>
            <a:ext cx="7092000" cy="3240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3EACF8-33B8-E35A-978B-A4E9E7F6F6DE}"/>
              </a:ext>
            </a:extLst>
          </p:cNvPr>
          <p:cNvSpPr/>
          <p:nvPr/>
        </p:nvSpPr>
        <p:spPr>
          <a:xfrm>
            <a:off x="1000305" y="3771394"/>
            <a:ext cx="6048000" cy="3240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4A8ABE-167D-643E-EA2C-3E2B7F345A1E}"/>
              </a:ext>
            </a:extLst>
          </p:cNvPr>
          <p:cNvSpPr txBox="1"/>
          <p:nvPr/>
        </p:nvSpPr>
        <p:spPr>
          <a:xfrm>
            <a:off x="639762" y="954000"/>
            <a:ext cx="8212138" cy="328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700" kern="0" dirty="0">
                <a:solidFill>
                  <a:srgbClr val="1F497D"/>
                </a:solidFill>
                <a:latin typeface="Arial"/>
              </a:rPr>
              <a:t>The composing review contains: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700" kern="0" dirty="0">
                <a:solidFill>
                  <a:srgbClr val="1F497D"/>
                </a:solidFill>
                <a:latin typeface="Arial"/>
              </a:rPr>
              <a:t>5-6 mark range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 dirty="0">
                <a:solidFill>
                  <a:srgbClr val="1F497D"/>
                </a:solidFill>
                <a:latin typeface="Arial"/>
              </a:rPr>
              <a:t>a satisfactory account of the main decisions made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 dirty="0">
                <a:solidFill>
                  <a:srgbClr val="1F497D"/>
                </a:solidFill>
                <a:latin typeface="Arial"/>
              </a:rPr>
              <a:t>sufficient explanation of the exploration and development of musical ideas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 dirty="0">
                <a:solidFill>
                  <a:srgbClr val="1F497D"/>
                </a:solidFill>
                <a:latin typeface="Arial"/>
              </a:rPr>
              <a:t>satisfactory identification of strengths and/or areas for improvement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endParaRPr lang="en-GB" sz="17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700" kern="0" dirty="0">
                <a:solidFill>
                  <a:srgbClr val="1F497D"/>
                </a:solidFill>
                <a:latin typeface="Arial"/>
              </a:rPr>
              <a:t>3-4 mark range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 dirty="0">
                <a:solidFill>
                  <a:srgbClr val="1F497D"/>
                </a:solidFill>
                <a:latin typeface="Arial"/>
              </a:rPr>
              <a:t>a limited account of the main decisions made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 dirty="0">
                <a:solidFill>
                  <a:srgbClr val="1F497D"/>
                </a:solidFill>
                <a:latin typeface="Arial"/>
              </a:rPr>
              <a:t>a limited explanation of the exploration and development of musical ideas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 dirty="0">
                <a:solidFill>
                  <a:srgbClr val="1F497D"/>
                </a:solidFill>
                <a:latin typeface="Arial"/>
              </a:rPr>
              <a:t>limited identification of strengths and/or areas for improvement</a:t>
            </a:r>
          </a:p>
        </p:txBody>
      </p:sp>
      <p:pic>
        <p:nvPicPr>
          <p:cNvPr id="7" name="Slide 121">
            <a:hlinkClick r:id="" action="ppaction://media"/>
            <a:extLst>
              <a:ext uri="{FF2B5EF4-FFF2-40B4-BE49-F238E27FC236}">
                <a16:creationId xmlns:a16="http://schemas.microsoft.com/office/drawing/2014/main" id="{948BF8A5-9BDD-A6B2-7B05-AB3C37EF960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2" y="4480679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2" y="1324518"/>
            <a:ext cx="8303515" cy="2456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Syncopated Song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(keyboard)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9 marks 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Assignment, May 2020)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Standby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(lead guitar, rhythm guitar, bass guitar,         MIDI keyboard and drum kit)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6 marks   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Assignment, May 2020)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i="1" kern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ACB4D5-4D66-02C1-6FE6-ACC2FF8EB33B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3" name="Slide 122">
            <a:hlinkClick r:id="" action="ppaction://media"/>
            <a:extLst>
              <a:ext uri="{FF2B5EF4-FFF2-40B4-BE49-F238E27FC236}">
                <a16:creationId xmlns:a16="http://schemas.microsoft.com/office/drawing/2014/main" id="{D570BB5F-60D9-A1B8-E4D2-0ACE1EDE39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5440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127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336859B-E375-7701-FA76-3A2CE6AEC095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70CCEB-D36D-D52E-E431-D4C0445AB4FB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Siciliana – composing review 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CA1F2A-40F1-7C64-E2ED-0A8A07B78CA0}"/>
              </a:ext>
            </a:extLst>
          </p:cNvPr>
          <p:cNvSpPr/>
          <p:nvPr/>
        </p:nvSpPr>
        <p:spPr>
          <a:xfrm>
            <a:off x="488207" y="1848909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7468E9-22E0-DD25-01FC-D60645A20165}"/>
              </a:ext>
            </a:extLst>
          </p:cNvPr>
          <p:cNvSpPr/>
          <p:nvPr/>
        </p:nvSpPr>
        <p:spPr>
          <a:xfrm>
            <a:off x="4388400" y="3520543"/>
            <a:ext cx="26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09636E-1A2A-7318-8628-E226E5600213}"/>
              </a:ext>
            </a:extLst>
          </p:cNvPr>
          <p:cNvSpPr/>
          <p:nvPr/>
        </p:nvSpPr>
        <p:spPr>
          <a:xfrm>
            <a:off x="6179352" y="942655"/>
            <a:ext cx="201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765357-0530-C907-491F-0032E5B887C3}"/>
              </a:ext>
            </a:extLst>
          </p:cNvPr>
          <p:cNvSpPr/>
          <p:nvPr/>
        </p:nvSpPr>
        <p:spPr>
          <a:xfrm>
            <a:off x="488207" y="1212828"/>
            <a:ext cx="165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F76E4B-919A-C260-7F7F-DCA411661CF3}"/>
              </a:ext>
            </a:extLst>
          </p:cNvPr>
          <p:cNvSpPr/>
          <p:nvPr/>
        </p:nvSpPr>
        <p:spPr>
          <a:xfrm>
            <a:off x="488207" y="2106130"/>
            <a:ext cx="820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AE2C8B-E63F-77EE-93F4-15E2560335AD}"/>
              </a:ext>
            </a:extLst>
          </p:cNvPr>
          <p:cNvSpPr/>
          <p:nvPr/>
        </p:nvSpPr>
        <p:spPr>
          <a:xfrm>
            <a:off x="488207" y="2368153"/>
            <a:ext cx="21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ADD9D0-A751-16E6-9BE0-38C1E989A113}"/>
              </a:ext>
            </a:extLst>
          </p:cNvPr>
          <p:cNvSpPr/>
          <p:nvPr/>
        </p:nvSpPr>
        <p:spPr>
          <a:xfrm>
            <a:off x="488207" y="2983009"/>
            <a:ext cx="75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E09086-C114-14A8-D11F-840437BF913E}"/>
              </a:ext>
            </a:extLst>
          </p:cNvPr>
          <p:cNvSpPr/>
          <p:nvPr/>
        </p:nvSpPr>
        <p:spPr>
          <a:xfrm>
            <a:off x="488207" y="3255829"/>
            <a:ext cx="579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3A6A95D-8CD7-BF2F-1915-D456EA59ED1B}"/>
              </a:ext>
            </a:extLst>
          </p:cNvPr>
          <p:cNvSpPr/>
          <p:nvPr/>
        </p:nvSpPr>
        <p:spPr>
          <a:xfrm>
            <a:off x="488207" y="4042040"/>
            <a:ext cx="619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3590CD-C94E-16A8-61CF-EFC50289A387}"/>
              </a:ext>
            </a:extLst>
          </p:cNvPr>
          <p:cNvSpPr txBox="1"/>
          <p:nvPr/>
        </p:nvSpPr>
        <p:spPr>
          <a:xfrm>
            <a:off x="435600" y="903600"/>
            <a:ext cx="8388000" cy="3445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flute players like playing the famous Sicilienne by Faure, so I thought I would write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 similar. I was surprised to learn it was originally for cello, but I prefer the   version for flute.</a:t>
            </a:r>
            <a:endParaRPr lang="en-GB" sz="1600" kern="100">
              <a:solidFill>
                <a:srgbClr val="1F497D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read that it first appeared during the Baroque period so decided to give my music an   older sound by using a mode, and chose the Aeolian mode – the white note scale from A to A. I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like the effect of the G natural, rather than the G sharp that is often used in the key     of A minor.</a:t>
            </a:r>
            <a:endParaRPr lang="en-GB" sz="1600" kern="100"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decided to start by writing the melody, and experimented with several ideas. The   opening rhythm is the same as Faure’s, but only the first 4 bars, and my tune goes from high to low to make it sound a bit different. The first 8 bars are repeated, but I decided to develop the second half by using a descending sequence. After experimentation I decided to use chords 1,6,3,7,5,4 in the form of an arpeggio accompaniment.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Slide 101">
            <a:hlinkClick r:id="" action="ppaction://media"/>
            <a:extLst>
              <a:ext uri="{FF2B5EF4-FFF2-40B4-BE49-F238E27FC236}">
                <a16:creationId xmlns:a16="http://schemas.microsoft.com/office/drawing/2014/main" id="{6B6609E6-159B-F0DF-BEE8-9B737941BF3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3363" y="4454763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87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8A57194-61C1-7257-97BF-F4A51701392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2C4B8E-A9C5-F205-2477-402FCD119996}"/>
              </a:ext>
            </a:extLst>
          </p:cNvPr>
          <p:cNvSpPr/>
          <p:nvPr/>
        </p:nvSpPr>
        <p:spPr>
          <a:xfrm>
            <a:off x="493350" y="953548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D0E7FC-340F-BB99-4B73-C6CBC97D04BE}"/>
              </a:ext>
            </a:extLst>
          </p:cNvPr>
          <p:cNvSpPr/>
          <p:nvPr/>
        </p:nvSpPr>
        <p:spPr>
          <a:xfrm>
            <a:off x="2774534" y="1226094"/>
            <a:ext cx="550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5D1634-4243-FC9E-B68D-12A98F0C9393}"/>
              </a:ext>
            </a:extLst>
          </p:cNvPr>
          <p:cNvSpPr/>
          <p:nvPr/>
        </p:nvSpPr>
        <p:spPr>
          <a:xfrm>
            <a:off x="493350" y="1497491"/>
            <a:ext cx="464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B6A74E-4024-4DAC-491F-862439A3C659}"/>
              </a:ext>
            </a:extLst>
          </p:cNvPr>
          <p:cNvSpPr/>
          <p:nvPr/>
        </p:nvSpPr>
        <p:spPr>
          <a:xfrm>
            <a:off x="1723778" y="1757075"/>
            <a:ext cx="4680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F96A0E-E803-9CCB-CBAA-444F6E7428FC}"/>
              </a:ext>
            </a:extLst>
          </p:cNvPr>
          <p:cNvSpPr/>
          <p:nvPr/>
        </p:nvSpPr>
        <p:spPr>
          <a:xfrm>
            <a:off x="1155886" y="2530111"/>
            <a:ext cx="363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24DCEE-9B57-3708-13CC-E40C91257ECB}"/>
              </a:ext>
            </a:extLst>
          </p:cNvPr>
          <p:cNvSpPr/>
          <p:nvPr/>
        </p:nvSpPr>
        <p:spPr>
          <a:xfrm>
            <a:off x="493350" y="2909474"/>
            <a:ext cx="608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01648B-244A-E604-A840-7CEB85D01C48}"/>
              </a:ext>
            </a:extLst>
          </p:cNvPr>
          <p:cNvSpPr txBox="1"/>
          <p:nvPr/>
        </p:nvSpPr>
        <p:spPr>
          <a:xfrm>
            <a:off x="475557" y="911504"/>
            <a:ext cx="8275638" cy="4230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this section I decided to change key to C major – the relative major of A minor –            which gives a nice effect. Here I used a single rhythm pattern [dotted crotchet, quaver, crotchet] in a different sequence, which is repeated, but changed to return the music to A modal minor. In this section I used a bass note/spread chord idea to contrast with the broken chords used at the beginning. I had thought of using the piano for accompaniment, but in Sibelius it is easy to experiment with different sounds, and the harp seemed a good choice. In this section I used chords 1,4 and 5.</a:t>
            </a:r>
            <a:endParaRPr lang="en-GB" sz="1600" kern="100">
              <a:solidFill>
                <a:srgbClr val="1F497D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third section I used a repeat of the opening – Ternary form – but developed the melody by adding quaver passing notes, plus a </a:t>
            </a:r>
            <a:r>
              <a:rPr lang="en-GB" sz="1600" i="1" kern="100" err="1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molto</a:t>
            </a:r>
            <a:r>
              <a:rPr lang="en-GB" sz="1600" i="1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i="1" kern="100" err="1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rit</a:t>
            </a: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give the music a feeling of a conclusion and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sadness.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think the piece works well, and using a mode creates an old feeling, and it also sounds quite sad. I think the choice of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instruments is good, and creates the right kind of mood. I like the effect of the use of a variety of chords, some unusual, for the accompaniment. Perhaps I could have used more varied rhythms in the B section, but I think it works quite well as it is. It did in Faure’s piece!</a:t>
            </a:r>
            <a:endParaRPr lang="en-GB" sz="1600" kern="100"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D606F3D-B9EA-3AC8-D873-5FEB44242B2C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pic>
        <p:nvPicPr>
          <p:cNvPr id="2" name="Slide 102">
            <a:hlinkClick r:id="" action="ppaction://media"/>
            <a:extLst>
              <a:ext uri="{FF2B5EF4-FFF2-40B4-BE49-F238E27FC236}">
                <a16:creationId xmlns:a16="http://schemas.microsoft.com/office/drawing/2014/main" id="{CE01A12C-7459-3F1A-6737-FD66AF1F2DB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9605" y="461342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69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3000">
        <p:fade/>
      </p:transition>
    </mc:Choice>
    <mc:Fallback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336859B-E375-7701-FA76-3A2CE6AEC095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CA1F2A-40F1-7C64-E2ED-0A8A07B78CA0}"/>
              </a:ext>
            </a:extLst>
          </p:cNvPr>
          <p:cNvSpPr/>
          <p:nvPr/>
        </p:nvSpPr>
        <p:spPr>
          <a:xfrm>
            <a:off x="488207" y="1848909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7468E9-22E0-DD25-01FC-D60645A20165}"/>
              </a:ext>
            </a:extLst>
          </p:cNvPr>
          <p:cNvSpPr/>
          <p:nvPr/>
        </p:nvSpPr>
        <p:spPr>
          <a:xfrm>
            <a:off x="4388400" y="3520543"/>
            <a:ext cx="26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09636E-1A2A-7318-8628-E226E5600213}"/>
              </a:ext>
            </a:extLst>
          </p:cNvPr>
          <p:cNvSpPr/>
          <p:nvPr/>
        </p:nvSpPr>
        <p:spPr>
          <a:xfrm>
            <a:off x="6179352" y="942655"/>
            <a:ext cx="201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765357-0530-C907-491F-0032E5B887C3}"/>
              </a:ext>
            </a:extLst>
          </p:cNvPr>
          <p:cNvSpPr/>
          <p:nvPr/>
        </p:nvSpPr>
        <p:spPr>
          <a:xfrm>
            <a:off x="488207" y="1212828"/>
            <a:ext cx="165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F76E4B-919A-C260-7F7F-DCA411661CF3}"/>
              </a:ext>
            </a:extLst>
          </p:cNvPr>
          <p:cNvSpPr/>
          <p:nvPr/>
        </p:nvSpPr>
        <p:spPr>
          <a:xfrm>
            <a:off x="488207" y="2106130"/>
            <a:ext cx="820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AE2C8B-E63F-77EE-93F4-15E2560335AD}"/>
              </a:ext>
            </a:extLst>
          </p:cNvPr>
          <p:cNvSpPr/>
          <p:nvPr/>
        </p:nvSpPr>
        <p:spPr>
          <a:xfrm>
            <a:off x="488207" y="2368153"/>
            <a:ext cx="21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ADD9D0-A751-16E6-9BE0-38C1E989A113}"/>
              </a:ext>
            </a:extLst>
          </p:cNvPr>
          <p:cNvSpPr/>
          <p:nvPr/>
        </p:nvSpPr>
        <p:spPr>
          <a:xfrm>
            <a:off x="488207" y="2983009"/>
            <a:ext cx="75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E09086-C114-14A8-D11F-840437BF913E}"/>
              </a:ext>
            </a:extLst>
          </p:cNvPr>
          <p:cNvSpPr/>
          <p:nvPr/>
        </p:nvSpPr>
        <p:spPr>
          <a:xfrm>
            <a:off x="488207" y="3255829"/>
            <a:ext cx="579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3A6A95D-8CD7-BF2F-1915-D456EA59ED1B}"/>
              </a:ext>
            </a:extLst>
          </p:cNvPr>
          <p:cNvSpPr/>
          <p:nvPr/>
        </p:nvSpPr>
        <p:spPr>
          <a:xfrm>
            <a:off x="488207" y="4042040"/>
            <a:ext cx="619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265DA5A-DC95-970A-8737-E0C84477DC9A}"/>
              </a:ext>
            </a:extLst>
          </p:cNvPr>
          <p:cNvSpPr/>
          <p:nvPr/>
        </p:nvSpPr>
        <p:spPr>
          <a:xfrm>
            <a:off x="491672" y="3495623"/>
            <a:ext cx="388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6AFEF1-49AD-4009-73EB-85B773EE3849}"/>
              </a:ext>
            </a:extLst>
          </p:cNvPr>
          <p:cNvSpPr/>
          <p:nvPr/>
        </p:nvSpPr>
        <p:spPr>
          <a:xfrm>
            <a:off x="6314448" y="3247930"/>
            <a:ext cx="208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93290D9-E80B-7D8E-7934-A088EF8EB5C7}"/>
              </a:ext>
            </a:extLst>
          </p:cNvPr>
          <p:cNvSpPr/>
          <p:nvPr/>
        </p:nvSpPr>
        <p:spPr>
          <a:xfrm>
            <a:off x="482944" y="3763132"/>
            <a:ext cx="525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56AA58-9809-F848-ED03-524CA7866D04}"/>
              </a:ext>
            </a:extLst>
          </p:cNvPr>
          <p:cNvSpPr/>
          <p:nvPr/>
        </p:nvSpPr>
        <p:spPr>
          <a:xfrm>
            <a:off x="7079098" y="3503693"/>
            <a:ext cx="1440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3590CD-C94E-16A8-61CF-EFC50289A387}"/>
              </a:ext>
            </a:extLst>
          </p:cNvPr>
          <p:cNvSpPr txBox="1"/>
          <p:nvPr/>
        </p:nvSpPr>
        <p:spPr>
          <a:xfrm>
            <a:off x="435600" y="903600"/>
            <a:ext cx="8388000" cy="3445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flute players like playing the famous Sicilienne by Faure, so I thought I would write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 similar. I was surprised to learn it was originally for cello, but I prefer the   version for flute.</a:t>
            </a:r>
            <a:endParaRPr lang="en-GB" sz="1600" kern="100">
              <a:solidFill>
                <a:srgbClr val="1F497D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read that it first appeared during the Baroque period so decided to give my music an   older sound by using a mode, and chose the Aeolian mode – the white note scale from A to A. I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like the effect of the G natural, rather than the G sharp that is often used in the key     of A minor.</a:t>
            </a:r>
            <a:endParaRPr lang="en-GB" sz="1600" kern="100"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decided to start by writing the melody, and experimented with several ideas. The   opening rhythm is the same as Faure’s, but only the first 4 bars, and my tune goes from high to low to make it sound a bit different. The first 8 bars are repeated, but I decided to develop the second half by using a descending sequence. After experimentation I decided to use chords 1,6,3,7,5,4 in the form of an arpeggio accompaniment.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431010-FDC6-4A60-1012-FDA1BC7B988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pic>
        <p:nvPicPr>
          <p:cNvPr id="2" name="Slide 103">
            <a:hlinkClick r:id="" action="ppaction://media"/>
            <a:extLst>
              <a:ext uri="{FF2B5EF4-FFF2-40B4-BE49-F238E27FC236}">
                <a16:creationId xmlns:a16="http://schemas.microsoft.com/office/drawing/2014/main" id="{94A0EA66-1B75-7F6B-8FF3-5D35D3815F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3007" y="448062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650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2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8A57194-61C1-7257-97BF-F4A51701392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70CCEB-D36D-D52E-E431-D4C0445AB4FB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2C4B8E-A9C5-F205-2477-402FCD119996}"/>
              </a:ext>
            </a:extLst>
          </p:cNvPr>
          <p:cNvSpPr/>
          <p:nvPr/>
        </p:nvSpPr>
        <p:spPr>
          <a:xfrm>
            <a:off x="493350" y="953548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D0E7FC-340F-BB99-4B73-C6CBC97D04BE}"/>
              </a:ext>
            </a:extLst>
          </p:cNvPr>
          <p:cNvSpPr/>
          <p:nvPr/>
        </p:nvSpPr>
        <p:spPr>
          <a:xfrm>
            <a:off x="2774534" y="1226094"/>
            <a:ext cx="550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5D1634-4243-FC9E-B68D-12A98F0C9393}"/>
              </a:ext>
            </a:extLst>
          </p:cNvPr>
          <p:cNvSpPr/>
          <p:nvPr/>
        </p:nvSpPr>
        <p:spPr>
          <a:xfrm>
            <a:off x="493350" y="1497491"/>
            <a:ext cx="464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B6A74E-4024-4DAC-491F-862439A3C659}"/>
              </a:ext>
            </a:extLst>
          </p:cNvPr>
          <p:cNvSpPr/>
          <p:nvPr/>
        </p:nvSpPr>
        <p:spPr>
          <a:xfrm>
            <a:off x="1723778" y="1757075"/>
            <a:ext cx="4680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F96A0E-E803-9CCB-CBAA-444F6E7428FC}"/>
              </a:ext>
            </a:extLst>
          </p:cNvPr>
          <p:cNvSpPr/>
          <p:nvPr/>
        </p:nvSpPr>
        <p:spPr>
          <a:xfrm>
            <a:off x="1155886" y="2530111"/>
            <a:ext cx="363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24DCEE-9B57-3708-13CC-E40C91257ECB}"/>
              </a:ext>
            </a:extLst>
          </p:cNvPr>
          <p:cNvSpPr/>
          <p:nvPr/>
        </p:nvSpPr>
        <p:spPr>
          <a:xfrm>
            <a:off x="493350" y="2909474"/>
            <a:ext cx="608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14CAFC-52C8-8C38-1D31-1F7FE74CFB7D}"/>
              </a:ext>
            </a:extLst>
          </p:cNvPr>
          <p:cNvSpPr/>
          <p:nvPr/>
        </p:nvSpPr>
        <p:spPr>
          <a:xfrm>
            <a:off x="5238615" y="1497491"/>
            <a:ext cx="3312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CEAD30-99B9-64F6-C6CA-90DCC42D1AD5}"/>
              </a:ext>
            </a:extLst>
          </p:cNvPr>
          <p:cNvSpPr/>
          <p:nvPr/>
        </p:nvSpPr>
        <p:spPr>
          <a:xfrm>
            <a:off x="493350" y="3186103"/>
            <a:ext cx="507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575B05-13AC-E45E-1981-41765D522D2D}"/>
              </a:ext>
            </a:extLst>
          </p:cNvPr>
          <p:cNvSpPr/>
          <p:nvPr/>
        </p:nvSpPr>
        <p:spPr>
          <a:xfrm>
            <a:off x="6446674" y="1757075"/>
            <a:ext cx="1800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3149ADC-8BB6-13FB-891B-2116A8EDEB4D}"/>
              </a:ext>
            </a:extLst>
          </p:cNvPr>
          <p:cNvSpPr/>
          <p:nvPr/>
        </p:nvSpPr>
        <p:spPr>
          <a:xfrm>
            <a:off x="493350" y="1757075"/>
            <a:ext cx="118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72B579-80B4-E1F0-BF67-61F87FF8244A}"/>
              </a:ext>
            </a:extLst>
          </p:cNvPr>
          <p:cNvSpPr/>
          <p:nvPr/>
        </p:nvSpPr>
        <p:spPr>
          <a:xfrm>
            <a:off x="493350" y="2018368"/>
            <a:ext cx="334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4CFE47-F4BE-8F4E-F907-BFB0C924B6A6}"/>
              </a:ext>
            </a:extLst>
          </p:cNvPr>
          <p:cNvSpPr/>
          <p:nvPr/>
        </p:nvSpPr>
        <p:spPr>
          <a:xfrm>
            <a:off x="6643306" y="2909474"/>
            <a:ext cx="172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01648B-244A-E604-A840-7CEB85D01C48}"/>
              </a:ext>
            </a:extLst>
          </p:cNvPr>
          <p:cNvSpPr txBox="1"/>
          <p:nvPr/>
        </p:nvSpPr>
        <p:spPr>
          <a:xfrm>
            <a:off x="475557" y="911504"/>
            <a:ext cx="8275638" cy="4230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this section I decided to change key to C major – the relative major of A minor –            which gives a nice effect. Here I used a single rhythm pattern [dotted crotchet, quaver, crotchet] in a different sequence, which is repeated, but changed to return the music to A modal minor. In this section I used a bass note/spread chord idea to contrast with the broken chords used at the beginning. I had thought of using the piano for accompaniment, but in Sibelius it is easy to experiment with different sounds, and the harp seemed a good choice. In this section I used chords 1,4 and 5.</a:t>
            </a:r>
            <a:endParaRPr lang="en-GB" sz="1600" kern="100">
              <a:solidFill>
                <a:srgbClr val="1F497D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third section I used a repeat of the opening – Ternary form – but developed the melody by adding quaver passing notes, plus a </a:t>
            </a:r>
            <a:r>
              <a:rPr lang="en-GB" sz="1600" i="1" kern="100" err="1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molto</a:t>
            </a:r>
            <a:r>
              <a:rPr lang="en-GB" sz="1600" i="1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i="1" kern="100" err="1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rit</a:t>
            </a: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give the music a feeling of a conclusion and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sadness.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think the piece works well, and using a mode creates an old feeling, and it also sounds quite sad. I think the choice of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instruments is good, and creates the right kind of mood. I like the effect of the use of a variety of chords, some unusual, for the accompaniment. Perhaps I could have used more varied rhythms in the B section, but I think it works quite well as it is. It did in Faure’s piece!</a:t>
            </a:r>
            <a:endParaRPr lang="en-GB" sz="1600" kern="100"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Slide 104">
            <a:hlinkClick r:id="" action="ppaction://media"/>
            <a:extLst>
              <a:ext uri="{FF2B5EF4-FFF2-40B4-BE49-F238E27FC236}">
                <a16:creationId xmlns:a16="http://schemas.microsoft.com/office/drawing/2014/main" id="{AAA7EF41-44C0-9624-E0EE-8BEFEC6D55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2357" y="4533097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734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9000">
        <p:fade/>
      </p:transition>
    </mc:Choice>
    <mc:Fallback>
      <p:transition spd="med" advClick="0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336859B-E375-7701-FA76-3A2CE6AEC095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CA1F2A-40F1-7C64-E2ED-0A8A07B78CA0}"/>
              </a:ext>
            </a:extLst>
          </p:cNvPr>
          <p:cNvSpPr/>
          <p:nvPr/>
        </p:nvSpPr>
        <p:spPr>
          <a:xfrm>
            <a:off x="488207" y="1848909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7468E9-22E0-DD25-01FC-D60645A20165}"/>
              </a:ext>
            </a:extLst>
          </p:cNvPr>
          <p:cNvSpPr/>
          <p:nvPr/>
        </p:nvSpPr>
        <p:spPr>
          <a:xfrm>
            <a:off x="4388400" y="3520543"/>
            <a:ext cx="262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09636E-1A2A-7318-8628-E226E5600213}"/>
              </a:ext>
            </a:extLst>
          </p:cNvPr>
          <p:cNvSpPr/>
          <p:nvPr/>
        </p:nvSpPr>
        <p:spPr>
          <a:xfrm>
            <a:off x="6179352" y="942655"/>
            <a:ext cx="201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765357-0530-C907-491F-0032E5B887C3}"/>
              </a:ext>
            </a:extLst>
          </p:cNvPr>
          <p:cNvSpPr/>
          <p:nvPr/>
        </p:nvSpPr>
        <p:spPr>
          <a:xfrm>
            <a:off x="488207" y="1212828"/>
            <a:ext cx="165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F76E4B-919A-C260-7F7F-DCA411661CF3}"/>
              </a:ext>
            </a:extLst>
          </p:cNvPr>
          <p:cNvSpPr/>
          <p:nvPr/>
        </p:nvSpPr>
        <p:spPr>
          <a:xfrm>
            <a:off x="488207" y="2106130"/>
            <a:ext cx="820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AE2C8B-E63F-77EE-93F4-15E2560335AD}"/>
              </a:ext>
            </a:extLst>
          </p:cNvPr>
          <p:cNvSpPr/>
          <p:nvPr/>
        </p:nvSpPr>
        <p:spPr>
          <a:xfrm>
            <a:off x="488207" y="2368153"/>
            <a:ext cx="21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ADD9D0-A751-16E6-9BE0-38C1E989A113}"/>
              </a:ext>
            </a:extLst>
          </p:cNvPr>
          <p:cNvSpPr/>
          <p:nvPr/>
        </p:nvSpPr>
        <p:spPr>
          <a:xfrm>
            <a:off x="488207" y="2983009"/>
            <a:ext cx="752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E09086-C114-14A8-D11F-840437BF913E}"/>
              </a:ext>
            </a:extLst>
          </p:cNvPr>
          <p:cNvSpPr/>
          <p:nvPr/>
        </p:nvSpPr>
        <p:spPr>
          <a:xfrm>
            <a:off x="488207" y="3255829"/>
            <a:ext cx="579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3A6A95D-8CD7-BF2F-1915-D456EA59ED1B}"/>
              </a:ext>
            </a:extLst>
          </p:cNvPr>
          <p:cNvSpPr/>
          <p:nvPr/>
        </p:nvSpPr>
        <p:spPr>
          <a:xfrm>
            <a:off x="488207" y="4042040"/>
            <a:ext cx="619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265DA5A-DC95-970A-8737-E0C84477DC9A}"/>
              </a:ext>
            </a:extLst>
          </p:cNvPr>
          <p:cNvSpPr/>
          <p:nvPr/>
        </p:nvSpPr>
        <p:spPr>
          <a:xfrm>
            <a:off x="491672" y="3495623"/>
            <a:ext cx="388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6AFEF1-49AD-4009-73EB-85B773EE3849}"/>
              </a:ext>
            </a:extLst>
          </p:cNvPr>
          <p:cNvSpPr/>
          <p:nvPr/>
        </p:nvSpPr>
        <p:spPr>
          <a:xfrm>
            <a:off x="6314448" y="3247930"/>
            <a:ext cx="208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93290D9-E80B-7D8E-7934-A088EF8EB5C7}"/>
              </a:ext>
            </a:extLst>
          </p:cNvPr>
          <p:cNvSpPr/>
          <p:nvPr/>
        </p:nvSpPr>
        <p:spPr>
          <a:xfrm>
            <a:off x="482944" y="3763132"/>
            <a:ext cx="525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56AA58-9809-F848-ED03-524CA7866D04}"/>
              </a:ext>
            </a:extLst>
          </p:cNvPr>
          <p:cNvSpPr/>
          <p:nvPr/>
        </p:nvSpPr>
        <p:spPr>
          <a:xfrm>
            <a:off x="7079098" y="3503693"/>
            <a:ext cx="1440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2DFB2CF-C71C-83BA-DE67-BC1410785FC6}"/>
              </a:ext>
            </a:extLst>
          </p:cNvPr>
          <p:cNvSpPr/>
          <p:nvPr/>
        </p:nvSpPr>
        <p:spPr>
          <a:xfrm>
            <a:off x="759033" y="2373099"/>
            <a:ext cx="7596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5068356-A5CE-F0BA-0FC8-0B1723F4351B}"/>
              </a:ext>
            </a:extLst>
          </p:cNvPr>
          <p:cNvSpPr/>
          <p:nvPr/>
        </p:nvSpPr>
        <p:spPr>
          <a:xfrm>
            <a:off x="499625" y="2638068"/>
            <a:ext cx="972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3590CD-C94E-16A8-61CF-EFC50289A387}"/>
              </a:ext>
            </a:extLst>
          </p:cNvPr>
          <p:cNvSpPr txBox="1"/>
          <p:nvPr/>
        </p:nvSpPr>
        <p:spPr>
          <a:xfrm>
            <a:off x="435600" y="903600"/>
            <a:ext cx="8388000" cy="3445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flute players like playing the famous Sicilienne by Faure, so I thought I would write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 similar. I was surprised to learn it was originally for cello, but I prefer the   version for flute.</a:t>
            </a:r>
            <a:endParaRPr lang="en-GB" sz="1600" kern="100">
              <a:solidFill>
                <a:srgbClr val="1F497D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read that it first appeared during the Baroque period so decided to give my music an   older sound by using a mode, and chose the Aeolian mode – the white note scale from A to A. I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like the effect of the G natural, rather than the G sharp that is often used in the key     of A minor.</a:t>
            </a:r>
            <a:endParaRPr lang="en-GB" sz="1600" kern="100"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decided to start by writing the melody, and experimented with several ideas. The   opening rhythm is the same as Faure’s, but only the first 4 bars, and my tune goes from high to low to make it sound a bit different. The first 8 bars are repeated, but I decided to develop the second half by using a descending sequence. After experimentation I decided to use chords 1,6,3,7,5,4 in the form of an arpeggio accompaniment.</a:t>
            </a:r>
            <a:endParaRPr lang="en-GB" sz="16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EFA978-D92E-BAB4-2A84-D6762D6A5373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pic>
        <p:nvPicPr>
          <p:cNvPr id="2" name="Slide 105">
            <a:hlinkClick r:id="" action="ppaction://media"/>
            <a:extLst>
              <a:ext uri="{FF2B5EF4-FFF2-40B4-BE49-F238E27FC236}">
                <a16:creationId xmlns:a16="http://schemas.microsoft.com/office/drawing/2014/main" id="{1908DF1D-DE6B-C0C6-52EF-2E2CF2EC06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2633" y="454525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96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8A57194-61C1-7257-97BF-F4A51701392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70CCEB-D36D-D52E-E431-D4C0445AB4FB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2C4B8E-A9C5-F205-2477-402FCD119996}"/>
              </a:ext>
            </a:extLst>
          </p:cNvPr>
          <p:cNvSpPr/>
          <p:nvPr/>
        </p:nvSpPr>
        <p:spPr>
          <a:xfrm>
            <a:off x="493350" y="953548"/>
            <a:ext cx="7812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D0E7FC-340F-BB99-4B73-C6CBC97D04BE}"/>
              </a:ext>
            </a:extLst>
          </p:cNvPr>
          <p:cNvSpPr/>
          <p:nvPr/>
        </p:nvSpPr>
        <p:spPr>
          <a:xfrm>
            <a:off x="2774534" y="1226094"/>
            <a:ext cx="5508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5D1634-4243-FC9E-B68D-12A98F0C9393}"/>
              </a:ext>
            </a:extLst>
          </p:cNvPr>
          <p:cNvSpPr/>
          <p:nvPr/>
        </p:nvSpPr>
        <p:spPr>
          <a:xfrm>
            <a:off x="493350" y="1497491"/>
            <a:ext cx="464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B6A74E-4024-4DAC-491F-862439A3C659}"/>
              </a:ext>
            </a:extLst>
          </p:cNvPr>
          <p:cNvSpPr/>
          <p:nvPr/>
        </p:nvSpPr>
        <p:spPr>
          <a:xfrm>
            <a:off x="1723778" y="1757075"/>
            <a:ext cx="4680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F96A0E-E803-9CCB-CBAA-444F6E7428FC}"/>
              </a:ext>
            </a:extLst>
          </p:cNvPr>
          <p:cNvSpPr/>
          <p:nvPr/>
        </p:nvSpPr>
        <p:spPr>
          <a:xfrm>
            <a:off x="1155886" y="2530111"/>
            <a:ext cx="3636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24DCEE-9B57-3708-13CC-E40C91257ECB}"/>
              </a:ext>
            </a:extLst>
          </p:cNvPr>
          <p:cNvSpPr/>
          <p:nvPr/>
        </p:nvSpPr>
        <p:spPr>
          <a:xfrm>
            <a:off x="493350" y="2909474"/>
            <a:ext cx="6084000" cy="2448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14CAFC-52C8-8C38-1D31-1F7FE74CFB7D}"/>
              </a:ext>
            </a:extLst>
          </p:cNvPr>
          <p:cNvSpPr/>
          <p:nvPr/>
        </p:nvSpPr>
        <p:spPr>
          <a:xfrm>
            <a:off x="5238615" y="1497491"/>
            <a:ext cx="3312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CEAD30-99B9-64F6-C6CA-90DCC42D1AD5}"/>
              </a:ext>
            </a:extLst>
          </p:cNvPr>
          <p:cNvSpPr/>
          <p:nvPr/>
        </p:nvSpPr>
        <p:spPr>
          <a:xfrm>
            <a:off x="493350" y="3186103"/>
            <a:ext cx="5076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575B05-13AC-E45E-1981-41765D522D2D}"/>
              </a:ext>
            </a:extLst>
          </p:cNvPr>
          <p:cNvSpPr/>
          <p:nvPr/>
        </p:nvSpPr>
        <p:spPr>
          <a:xfrm>
            <a:off x="6446674" y="1757075"/>
            <a:ext cx="1800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3149ADC-8BB6-13FB-891B-2116A8EDEB4D}"/>
              </a:ext>
            </a:extLst>
          </p:cNvPr>
          <p:cNvSpPr/>
          <p:nvPr/>
        </p:nvSpPr>
        <p:spPr>
          <a:xfrm>
            <a:off x="493350" y="1757075"/>
            <a:ext cx="118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72B579-80B4-E1F0-BF67-61F87FF8244A}"/>
              </a:ext>
            </a:extLst>
          </p:cNvPr>
          <p:cNvSpPr/>
          <p:nvPr/>
        </p:nvSpPr>
        <p:spPr>
          <a:xfrm>
            <a:off x="493350" y="2018368"/>
            <a:ext cx="334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4CFE47-F4BE-8F4E-F907-BFB0C924B6A6}"/>
              </a:ext>
            </a:extLst>
          </p:cNvPr>
          <p:cNvSpPr/>
          <p:nvPr/>
        </p:nvSpPr>
        <p:spPr>
          <a:xfrm>
            <a:off x="6643306" y="2909474"/>
            <a:ext cx="1728000" cy="2448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28E86BD-68FA-A2FE-E0E6-DD33E36CC8F1}"/>
              </a:ext>
            </a:extLst>
          </p:cNvPr>
          <p:cNvSpPr/>
          <p:nvPr/>
        </p:nvSpPr>
        <p:spPr>
          <a:xfrm>
            <a:off x="493350" y="3795696"/>
            <a:ext cx="7992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803E070-4D38-0624-BDE1-A049F60B1CCE}"/>
              </a:ext>
            </a:extLst>
          </p:cNvPr>
          <p:cNvSpPr/>
          <p:nvPr/>
        </p:nvSpPr>
        <p:spPr>
          <a:xfrm>
            <a:off x="6348786" y="2270380"/>
            <a:ext cx="2268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B6BB994-2E8F-92AC-CBCB-4048BAFB9D06}"/>
              </a:ext>
            </a:extLst>
          </p:cNvPr>
          <p:cNvSpPr/>
          <p:nvPr/>
        </p:nvSpPr>
        <p:spPr>
          <a:xfrm>
            <a:off x="493350" y="1226094"/>
            <a:ext cx="2268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70F88DA-797E-E4E0-00D3-C4DBF15AF3B9}"/>
              </a:ext>
            </a:extLst>
          </p:cNvPr>
          <p:cNvSpPr/>
          <p:nvPr/>
        </p:nvSpPr>
        <p:spPr>
          <a:xfrm>
            <a:off x="493350" y="4062706"/>
            <a:ext cx="7956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9B3B692-5129-E96B-605E-BD94A7376CC5}"/>
              </a:ext>
            </a:extLst>
          </p:cNvPr>
          <p:cNvSpPr/>
          <p:nvPr/>
        </p:nvSpPr>
        <p:spPr>
          <a:xfrm>
            <a:off x="493350" y="2530111"/>
            <a:ext cx="648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E9B0296-87CD-0E90-0664-E519CEF16448}"/>
              </a:ext>
            </a:extLst>
          </p:cNvPr>
          <p:cNvSpPr/>
          <p:nvPr/>
        </p:nvSpPr>
        <p:spPr>
          <a:xfrm>
            <a:off x="493350" y="4330611"/>
            <a:ext cx="7776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6188BB-1B37-0E6D-9FE3-D187338335A1}"/>
              </a:ext>
            </a:extLst>
          </p:cNvPr>
          <p:cNvSpPr/>
          <p:nvPr/>
        </p:nvSpPr>
        <p:spPr>
          <a:xfrm>
            <a:off x="493350" y="4589735"/>
            <a:ext cx="8064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A0AB938-CCAA-40A2-7623-502BF39AA20B}"/>
              </a:ext>
            </a:extLst>
          </p:cNvPr>
          <p:cNvSpPr/>
          <p:nvPr/>
        </p:nvSpPr>
        <p:spPr>
          <a:xfrm>
            <a:off x="493350" y="4848968"/>
            <a:ext cx="1152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4844AB-04E8-FEB5-6951-810F26B9785F}"/>
              </a:ext>
            </a:extLst>
          </p:cNvPr>
          <p:cNvSpPr/>
          <p:nvPr/>
        </p:nvSpPr>
        <p:spPr>
          <a:xfrm>
            <a:off x="5642317" y="3186103"/>
            <a:ext cx="2772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1A3C2-A5AF-14AE-50DF-4273C8B2E994}"/>
              </a:ext>
            </a:extLst>
          </p:cNvPr>
          <p:cNvSpPr/>
          <p:nvPr/>
        </p:nvSpPr>
        <p:spPr>
          <a:xfrm>
            <a:off x="493350" y="3446038"/>
            <a:ext cx="2340000" cy="2448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01648B-244A-E604-A840-7CEB85D01C48}"/>
              </a:ext>
            </a:extLst>
          </p:cNvPr>
          <p:cNvSpPr txBox="1"/>
          <p:nvPr/>
        </p:nvSpPr>
        <p:spPr>
          <a:xfrm>
            <a:off x="475557" y="911504"/>
            <a:ext cx="8275638" cy="4230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this section I decided to change key to C major – the relative major of A minor –            which gives a nice effect. Here I used a single rhythm pattern [dotted crotchet, quaver, crotchet] in a different sequence, which is repeated, but changed to return the music to A modal minor. In this section I used a bass note/spread chord idea to contrast with the broken chords used at the beginning. I had thought of using the piano for accompaniment, but in Sibelius it is easy to experiment with different sounds, and the harp seemed a good choice. In this section I used chords 1,4 and 5.</a:t>
            </a:r>
            <a:endParaRPr lang="en-GB" sz="1600" kern="100">
              <a:solidFill>
                <a:srgbClr val="1F497D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third section I used a repeat of the opening – Ternary form – but developed the melody by adding quaver passing notes, plus a </a:t>
            </a:r>
            <a:r>
              <a:rPr lang="en-GB" sz="1600" i="1" kern="100" err="1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molto</a:t>
            </a:r>
            <a:r>
              <a:rPr lang="en-GB" sz="1600" i="1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i="1" kern="100" err="1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rit</a:t>
            </a: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give the music a feeling of a conclusion and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sadness.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kern="10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think the piece works well, and using a mode creates an old feeling, and it also sounds quite sad. I think the choice of </a:t>
            </a:r>
            <a:r>
              <a:rPr lang="en-GB" sz="1600" kern="10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instruments is good, and creates the right kind of mood. I like the effect of the use of a variety of chords, some unusual, for the accompaniment. Perhaps I could have used more varied rhythms in the B section, but I think it works quite well as it is. It did in Faure’s piece!</a:t>
            </a:r>
            <a:endParaRPr lang="en-GB" sz="1600" kern="100"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Slide 106">
            <a:hlinkClick r:id="" action="ppaction://media"/>
            <a:extLst>
              <a:ext uri="{FF2B5EF4-FFF2-40B4-BE49-F238E27FC236}">
                <a16:creationId xmlns:a16="http://schemas.microsoft.com/office/drawing/2014/main" id="{BDD1D0AB-2311-0653-973B-30A8188AA6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2357" y="459031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495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8000">
        <p:fade/>
      </p:transition>
    </mc:Choice>
    <mc:Fallback>
      <p:transition spd="med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20937B-D0BC-175F-3709-52F461735BC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– 10 marks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E4BB18-C3A3-C66E-ACBF-82F10942DDD1}"/>
              </a:ext>
            </a:extLst>
          </p:cNvPr>
          <p:cNvSpPr/>
          <p:nvPr/>
        </p:nvSpPr>
        <p:spPr>
          <a:xfrm>
            <a:off x="1000305" y="1602618"/>
            <a:ext cx="4500000" cy="324000"/>
          </a:xfrm>
          <a:prstGeom prst="rect">
            <a:avLst/>
          </a:prstGeom>
          <a:solidFill>
            <a:srgbClr val="FFF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F71D3F-3511-0F07-83BC-1530735546A6}"/>
              </a:ext>
            </a:extLst>
          </p:cNvPr>
          <p:cNvSpPr/>
          <p:nvPr/>
        </p:nvSpPr>
        <p:spPr>
          <a:xfrm>
            <a:off x="1000305" y="1921671"/>
            <a:ext cx="7200000" cy="324000"/>
          </a:xfrm>
          <a:prstGeom prst="rect">
            <a:avLst/>
          </a:prstGeom>
          <a:solidFill>
            <a:srgbClr val="A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DC7EF5-DF19-D53A-0055-02CDC4E12A84}"/>
              </a:ext>
            </a:extLst>
          </p:cNvPr>
          <p:cNvSpPr/>
          <p:nvPr/>
        </p:nvSpPr>
        <p:spPr>
          <a:xfrm>
            <a:off x="1000305" y="2216599"/>
            <a:ext cx="5328000" cy="324000"/>
          </a:xfrm>
          <a:prstGeom prst="rect">
            <a:avLst/>
          </a:prstGeom>
          <a:solidFill>
            <a:srgbClr val="FFB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97271-02FC-687C-A741-E925307F7011}"/>
              </a:ext>
            </a:extLst>
          </p:cNvPr>
          <p:cNvSpPr txBox="1"/>
          <p:nvPr/>
        </p:nvSpPr>
        <p:spPr>
          <a:xfrm>
            <a:off x="639762" y="954000"/>
            <a:ext cx="8212138" cy="328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The composing review contains: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9-10 mark range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a detailed account of the main decisions made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a detailed explanation of the exploration and development of musical ideas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clear details of strengths and/or areas for improvement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endParaRPr lang="en-GB" sz="17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7-8 mark range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a fairly detailed account of the main decisions made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a relevant explanation of the exploration and development of musical ideas</a:t>
            </a:r>
          </a:p>
          <a:p>
            <a:pPr marL="285750" indent="-285750" defTabSz="914400" eaLnBrk="1" hangingPunct="1">
              <a:spcBef>
                <a:spcPct val="20000"/>
              </a:spcBef>
              <a:buFont typeface="Symbol" panose="05050102010706020507" pitchFamily="18" charset="2"/>
              <a:buChar char="¨"/>
              <a:defRPr/>
            </a:pPr>
            <a:r>
              <a:rPr lang="en-GB" sz="1700" kern="0">
                <a:solidFill>
                  <a:srgbClr val="1F497D"/>
                </a:solidFill>
                <a:latin typeface="Arial"/>
              </a:rPr>
              <a:t>identification of strengths and/or areas for improvement</a:t>
            </a:r>
          </a:p>
        </p:txBody>
      </p:sp>
      <p:pic>
        <p:nvPicPr>
          <p:cNvPr id="2" name="Slide 107">
            <a:hlinkClick r:id="" action="ppaction://media"/>
            <a:extLst>
              <a:ext uri="{FF2B5EF4-FFF2-40B4-BE49-F238E27FC236}">
                <a16:creationId xmlns:a16="http://schemas.microsoft.com/office/drawing/2014/main" id="{2B10CC19-F36E-BB91-6602-DDE84C1A9D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2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66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30B468-9F1A-4152-A7CD-3953EF0C6CF3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69C033F-B62C-40B4-B052-84C536BEAAB2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3a7653d8-d250-4556-8732-0485f3343693"/>
    <ds:schemaRef ds:uri="http://purl.org/dc/dcmitype/"/>
    <ds:schemaRef ds:uri="http://www.w3.org/XML/1998/namespace"/>
    <ds:schemaRef ds:uri="aa68b5ab-73a5-4399-94e4-ce778a0455e0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3362</Words>
  <Application>Microsoft Office PowerPoint</Application>
  <PresentationFormat>On-screen Show (16:9)</PresentationFormat>
  <Paragraphs>147</Paragraphs>
  <Slides>24</Slides>
  <Notes>24</Notes>
  <HiddenSlides>0</HiddenSlides>
  <MMClips>24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Becca Broad</cp:lastModifiedBy>
  <cp:revision>2</cp:revision>
  <dcterms:created xsi:type="dcterms:W3CDTF">2018-07-26T07:39:47Z</dcterms:created>
  <dcterms:modified xsi:type="dcterms:W3CDTF">2023-08-28T14:37:52Z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352200.000000000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