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6"/>
  </p:notesMasterIdLst>
  <p:sldIdLst>
    <p:sldId id="256" r:id="rId5"/>
    <p:sldId id="271" r:id="rId6"/>
    <p:sldId id="552" r:id="rId7"/>
    <p:sldId id="553" r:id="rId8"/>
    <p:sldId id="554" r:id="rId9"/>
    <p:sldId id="556" r:id="rId10"/>
    <p:sldId id="557" r:id="rId11"/>
    <p:sldId id="555" r:id="rId12"/>
    <p:sldId id="558" r:id="rId13"/>
    <p:sldId id="559" r:id="rId14"/>
    <p:sldId id="560" r:id="rId15"/>
    <p:sldId id="561" r:id="rId16"/>
    <p:sldId id="562" r:id="rId17"/>
    <p:sldId id="563" r:id="rId18"/>
    <p:sldId id="569" r:id="rId19"/>
    <p:sldId id="564" r:id="rId20"/>
    <p:sldId id="565" r:id="rId21"/>
    <p:sldId id="566" r:id="rId22"/>
    <p:sldId id="567" r:id="rId23"/>
    <p:sldId id="568" r:id="rId24"/>
    <p:sldId id="270" r:id="rId25"/>
  </p:sldIdLst>
  <p:sldSz cx="9144000" cy="5143500" type="screen16x9"/>
  <p:notesSz cx="6808788" cy="9940925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624AB22-5D4D-3BBC-F749-4370068E9BDC}" name="Joyce Cockburn" initials="JC" userId="S::joyce.cockburn@sqa.org.uk::52e00cb4-3a09-4e1a-a482-ff012e46ca3c" providerId="AD"/>
  <p188:author id="{53F02CA1-1FE8-9B7D-0985-8870DBAC79F2}" name="Karol Fitzpatrick" initials="KF" userId="S::karol.fitzpatrick@sqa-ext.org.uk::37126d02-b25d-4622-983d-857652b9b061" providerId="AD"/>
  <p188:author id="{F8A49AAD-8537-AA3E-E54E-7B8EF5F16072}" name="Daniel Beadle" initials="DB" userId="S::daniel.beadle@sqa.org.uk::69a78429-c74a-4eb6-bfd2-c74c6759a60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  <a:srgbClr val="ADE4F5"/>
    <a:srgbClr val="9BDEF3"/>
    <a:srgbClr val="76D1EE"/>
    <a:srgbClr val="1EB3E4"/>
    <a:srgbClr val="DDCDE5"/>
    <a:srgbClr val="D6C3DF"/>
    <a:srgbClr val="CBB4D6"/>
    <a:srgbClr val="B999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71" autoAdjust="0"/>
    <p:restoredTop sz="78855" autoAdjust="0"/>
  </p:normalViewPr>
  <p:slideViewPr>
    <p:cSldViewPr snapToGrid="0">
      <p:cViewPr varScale="1">
        <p:scale>
          <a:sx n="89" d="100"/>
          <a:sy n="89" d="100"/>
        </p:scale>
        <p:origin x="1229" y="7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198C7-48D3-44D1-90B6-FFAC3DD6ADBD}" type="datetimeFigureOut">
              <a:rPr lang="en-GB" smtClean="0"/>
              <a:t>14/09/2023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C330F-566D-4769-B95A-4704D00DF8A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024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22963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3344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48351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54529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0995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400" eaLnBrk="1" hangingPunct="1">
              <a:spcBef>
                <a:spcPct val="20000"/>
              </a:spcBef>
              <a:defRPr/>
            </a:pPr>
            <a:endParaRPr lang="en-GB" sz="1800" kern="0" dirty="0">
              <a:solidFill>
                <a:srgbClr val="1F497D"/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37760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59350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400" eaLnBrk="1" hangingPunct="1">
              <a:spcBef>
                <a:spcPct val="20000"/>
              </a:spcBef>
              <a:defRPr/>
            </a:pPr>
            <a:endParaRPr lang="en-GB" sz="1800" kern="0" dirty="0">
              <a:solidFill>
                <a:srgbClr val="1F497D"/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26256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400" eaLnBrk="1" hangingPunct="1">
              <a:spcBef>
                <a:spcPct val="20000"/>
              </a:spcBef>
              <a:defRPr/>
            </a:pPr>
            <a:endParaRPr lang="en-GB" sz="1800" kern="0" dirty="0">
              <a:solidFill>
                <a:srgbClr val="1F497D"/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15813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400" eaLnBrk="1" hangingPunct="1">
              <a:spcBef>
                <a:spcPct val="20000"/>
              </a:spcBef>
              <a:defRPr/>
            </a:pPr>
            <a:endParaRPr lang="en-GB" sz="1800" kern="0" dirty="0">
              <a:solidFill>
                <a:srgbClr val="1F497D"/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73689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dirty="0"/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1800" kern="0" dirty="0">
              <a:solidFill>
                <a:srgbClr val="1F497D"/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7955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55295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400" eaLnBrk="1" hangingPunct="1">
              <a:spcBef>
                <a:spcPct val="20000"/>
              </a:spcBef>
              <a:defRPr/>
            </a:pPr>
            <a:endParaRPr lang="en-GB" sz="1800" kern="0" dirty="0">
              <a:solidFill>
                <a:srgbClr val="1F497D"/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30223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9155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9289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68904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400" eaLnBrk="1" hangingPunct="1">
              <a:spcBef>
                <a:spcPct val="20000"/>
              </a:spcBef>
              <a:defRPr/>
            </a:pPr>
            <a:endParaRPr lang="en-US" sz="28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0852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59387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04910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85842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3751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9/14/2023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9/14/2023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9/14/2023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9/14/2023</a:t>
            </a:fld>
            <a:endParaRPr lang="en-US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9/14/2023</a:t>
            </a:fld>
            <a:endParaRPr lang="en-US" dirty="0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9/14/2023</a:t>
            </a:fld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9/14/2023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9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0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1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2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3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4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5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6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7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8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9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2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4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5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6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7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8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8C72C5B-F05B-4F3F-97DE-7D0AD3A1A7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8518" y="3415727"/>
            <a:ext cx="4195482" cy="14723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Teaching composition skills (cont’d)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1508304"/>
            <a:ext cx="7556500" cy="22344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Focus on structure: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binary form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ternary form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verse and chorus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middle 8</a:t>
            </a:r>
          </a:p>
        </p:txBody>
      </p:sp>
      <p:pic>
        <p:nvPicPr>
          <p:cNvPr id="2" name="Slide 10">
            <a:hlinkClick r:id="" action="ppaction://media"/>
            <a:extLst>
              <a:ext uri="{FF2B5EF4-FFF2-40B4-BE49-F238E27FC236}">
                <a16:creationId xmlns:a16="http://schemas.microsoft.com/office/drawing/2014/main" id="{F4EF76E1-4229-A5FA-85B6-7B98976FD065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36" end="541.551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54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Teaching composition skills (cont’d)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1508304"/>
            <a:ext cx="7556500" cy="22344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Focus on timbre: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explore different playing techniques such as:</a:t>
            </a:r>
          </a:p>
          <a:p>
            <a:pPr marL="800100" lvl="1" indent="-342900" defTabSz="914400" eaLnBrk="1" hangingPunct="1">
              <a:spcBef>
                <a:spcPct val="20000"/>
              </a:spcBef>
              <a:buFont typeface="Calibri" panose="020F0502020204030204" pitchFamily="34" charset="0"/>
              <a:buChar char="―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legato and/or staccato</a:t>
            </a:r>
          </a:p>
          <a:p>
            <a:pPr marL="800100" lvl="1" indent="-342900" defTabSz="914400" eaLnBrk="1" hangingPunct="1">
              <a:spcBef>
                <a:spcPct val="20000"/>
              </a:spcBef>
              <a:buFont typeface="Calibri" panose="020F0502020204030204" pitchFamily="34" charset="0"/>
              <a:buChar char="―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arco, pizzicato, con sordino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explore dynamics</a:t>
            </a:r>
          </a:p>
        </p:txBody>
      </p:sp>
      <p:pic>
        <p:nvPicPr>
          <p:cNvPr id="2" name="Slide 11">
            <a:hlinkClick r:id="" action="ppaction://media"/>
            <a:extLst>
              <a:ext uri="{FF2B5EF4-FFF2-40B4-BE49-F238E27FC236}">
                <a16:creationId xmlns:a16="http://schemas.microsoft.com/office/drawing/2014/main" id="{67F240DE-F38A-BDF9-4DEA-AA6E072024C4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456" end="2805.263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85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62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Consider the mood or emotion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954306"/>
            <a:ext cx="7556500" cy="134806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Ask candidates to think about: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 kind of mood or emotion they want to create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adjectives that would describe their desired effect </a:t>
            </a:r>
          </a:p>
        </p:txBody>
      </p:sp>
      <p:pic>
        <p:nvPicPr>
          <p:cNvPr id="2" name="Slide 12">
            <a:hlinkClick r:id="" action="ppaction://media"/>
            <a:extLst>
              <a:ext uri="{FF2B5EF4-FFF2-40B4-BE49-F238E27FC236}">
                <a16:creationId xmlns:a16="http://schemas.microsoft.com/office/drawing/2014/main" id="{15828FD7-EFC5-F87F-ACD9-2A899763D0BA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10" end="420.351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67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4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Consider the mood or emotion (cont’d)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1411506"/>
            <a:ext cx="7556500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Questions for candidates to think about: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What tempo should I use?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What tonality would be appropriate?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Which time signature will I use?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Which instruments and/or instrumental techniques should I choose?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Which dynamics will create the chosen effect?</a:t>
            </a:r>
          </a:p>
        </p:txBody>
      </p:sp>
      <p:pic>
        <p:nvPicPr>
          <p:cNvPr id="2" name="Slide 13">
            <a:hlinkClick r:id="" action="ppaction://media"/>
            <a:extLst>
              <a:ext uri="{FF2B5EF4-FFF2-40B4-BE49-F238E27FC236}">
                <a16:creationId xmlns:a16="http://schemas.microsoft.com/office/drawing/2014/main" id="{1E047AF5-7BA7-D07B-A3EF-852D9DCD703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518" end="687.181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32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5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Consider the mood or emotion (cont’d)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1411506"/>
            <a:ext cx="7556500" cy="17173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Candidates may: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find that limiting the parameters of their composition helps them to begin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look for inspiration in any areas that interest them</a:t>
            </a:r>
          </a:p>
        </p:txBody>
      </p:sp>
      <p:pic>
        <p:nvPicPr>
          <p:cNvPr id="2" name="Slide 14">
            <a:hlinkClick r:id="" action="ppaction://media"/>
            <a:extLst>
              <a:ext uri="{FF2B5EF4-FFF2-40B4-BE49-F238E27FC236}">
                <a16:creationId xmlns:a16="http://schemas.microsoft.com/office/drawing/2014/main" id="{BB13F971-5081-634C-FA89-AD003554F834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589.893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062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5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Use of Technology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722890" y="954306"/>
            <a:ext cx="7556500" cy="34101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Candidates can use technology in different ways to assist the compositional process. For example, this could include: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choosing a keyboard backing rhythm as a starting point for a keyboard composition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capturing initial chord schemes for a singer-songwriter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using ICT-based online resources to allow candidates to follow an online score which has inspired them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choosing a drum loop as a starting point for a composition</a:t>
            </a:r>
            <a:endParaRPr lang="en-US" sz="2200" dirty="0">
              <a:latin typeface="+mn-lt"/>
            </a:endParaRPr>
          </a:p>
        </p:txBody>
      </p:sp>
      <p:pic>
        <p:nvPicPr>
          <p:cNvPr id="2" name="Slide 15">
            <a:hlinkClick r:id="" action="ppaction://media"/>
            <a:extLst>
              <a:ext uri="{FF2B5EF4-FFF2-40B4-BE49-F238E27FC236}">
                <a16:creationId xmlns:a16="http://schemas.microsoft.com/office/drawing/2014/main" id="{5B25C6DC-9067-F299-D687-BCD0E6DC1FC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407" end="541.3809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09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4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Information from course reports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954306"/>
            <a:ext cx="7556500" cy="28992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Areas that candidates performed well in: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Some candidates who chose instrumental or vocal forces, and a style that they were familiar with, achieved higher marks.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Many candidates who wrote for one or a small number of instruments were successful.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US" sz="2400" dirty="0">
              <a:latin typeface="+mn-lt"/>
            </a:endParaRPr>
          </a:p>
        </p:txBody>
      </p:sp>
      <p:pic>
        <p:nvPicPr>
          <p:cNvPr id="2" name="Slide 16">
            <a:hlinkClick r:id="" action="ppaction://media"/>
            <a:extLst>
              <a:ext uri="{FF2B5EF4-FFF2-40B4-BE49-F238E27FC236}">
                <a16:creationId xmlns:a16="http://schemas.microsoft.com/office/drawing/2014/main" id="{270CA81B-A0F6-F851-7C9B-8B14F0E42E6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711.678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740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43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Information from course reports (cont’d)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1508304"/>
            <a:ext cx="7556500" cy="20128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Candidates who were allowed to choose the style and instrumentation of their composition often achieved higher marks.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In the composing review, most candidates wrote a satisfactory account of their main decisions.</a:t>
            </a:r>
          </a:p>
        </p:txBody>
      </p:sp>
      <p:pic>
        <p:nvPicPr>
          <p:cNvPr id="3" name="Slide 17">
            <a:hlinkClick r:id="" action="ppaction://media"/>
            <a:extLst>
              <a:ext uri="{FF2B5EF4-FFF2-40B4-BE49-F238E27FC236}">
                <a16:creationId xmlns:a16="http://schemas.microsoft.com/office/drawing/2014/main" id="{1CF574FF-D37B-7547-7134-008BD79DAF4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28" end="280.8956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11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47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Information from course reports (cont’d)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1508304"/>
            <a:ext cx="7556500" cy="245605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Areas that candidates found demanding: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Many candidates who wrote for instruments that they were unfamiliar with did not demonstrate effective instrumental writing.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Many candidates who wrote for a large number of instruments were less successful.</a:t>
            </a:r>
          </a:p>
        </p:txBody>
      </p:sp>
      <p:pic>
        <p:nvPicPr>
          <p:cNvPr id="2" name="Slide 18">
            <a:hlinkClick r:id="" action="ppaction://media"/>
            <a:extLst>
              <a:ext uri="{FF2B5EF4-FFF2-40B4-BE49-F238E27FC236}">
                <a16:creationId xmlns:a16="http://schemas.microsoft.com/office/drawing/2014/main" id="{AE0923D7-A467-C04A-CB21-3851F7FBE584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064.6507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12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14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Information from course reports (cont’d)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1508304"/>
            <a:ext cx="7556500" cy="23821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Some candidates composed music which lacked harmonic understanding, resulting in clashes in melodic and accompaniment parts.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Many candidates’ compositions did not demonstrate successful development of their musical ideas appropriate to their chosen style. </a:t>
            </a:r>
          </a:p>
        </p:txBody>
      </p:sp>
      <p:pic>
        <p:nvPicPr>
          <p:cNvPr id="2" name="Slide 19">
            <a:hlinkClick r:id="" action="ppaction://media"/>
            <a:extLst>
              <a:ext uri="{FF2B5EF4-FFF2-40B4-BE49-F238E27FC236}">
                <a16:creationId xmlns:a16="http://schemas.microsoft.com/office/drawing/2014/main" id="{DE2A6287-4380-6F5D-16F9-51F40E7D302A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12" end="715.8751999999999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6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3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ED10964-9B05-404F-BFD6-0CFAA0AE0E5D}"/>
              </a:ext>
            </a:extLst>
          </p:cNvPr>
          <p:cNvSpPr txBox="1"/>
          <p:nvPr/>
        </p:nvSpPr>
        <p:spPr>
          <a:xfrm>
            <a:off x="193040" y="309600"/>
            <a:ext cx="8757920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kern="0" dirty="0">
                <a:solidFill>
                  <a:srgbClr val="1F497D"/>
                </a:solidFill>
                <a:latin typeface="Arial" pitchFamily="34" charset="0"/>
              </a:rPr>
              <a:t>Understanding Standards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kern="0" dirty="0">
                <a:solidFill>
                  <a:srgbClr val="1F497D"/>
                </a:solidFill>
                <a:latin typeface="Arial" pitchFamily="34" charset="0"/>
              </a:rPr>
              <a:t>Music: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kern="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Approaches to the assignment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kern="0" dirty="0">
                <a:solidFill>
                  <a:srgbClr val="1F497D"/>
                </a:solidFill>
                <a:latin typeface="Arial" pitchFamily="34" charset="0"/>
              </a:rPr>
              <a:t>National 5 </a:t>
            </a:r>
            <a:r>
              <a:rPr lang="en-GB" sz="4400" b="1" kern="0">
                <a:solidFill>
                  <a:srgbClr val="1F497D"/>
                </a:solidFill>
                <a:latin typeface="Arial" pitchFamily="34" charset="0"/>
              </a:rPr>
              <a:t>to</a:t>
            </a:r>
            <a:r>
              <a:rPr lang="en-GB" sz="4400" b="1" kern="0" dirty="0">
                <a:solidFill>
                  <a:srgbClr val="1F497D"/>
                </a:solidFill>
                <a:latin typeface="Arial" pitchFamily="34" charset="0"/>
              </a:rPr>
              <a:t> Advanced Higher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4400" b="1" kern="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3600" b="1" kern="0" dirty="0">
              <a:solidFill>
                <a:srgbClr val="1F497D"/>
              </a:solidFill>
              <a:latin typeface="Arial" pitchFamily="34" charset="0"/>
            </a:endParaRPr>
          </a:p>
        </p:txBody>
      </p:sp>
      <p:pic>
        <p:nvPicPr>
          <p:cNvPr id="5" name="Slide 2">
            <a:hlinkClick r:id="" action="ppaction://media"/>
            <a:extLst>
              <a:ext uri="{FF2B5EF4-FFF2-40B4-BE49-F238E27FC236}">
                <a16:creationId xmlns:a16="http://schemas.microsoft.com/office/drawing/2014/main" id="{50360AD3-D6F5-69C6-FDD2-3B447F1F120E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10" end="441.2131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2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Information from course reports (cont’d)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1508304"/>
            <a:ext cx="7556500" cy="3490186"/>
          </a:xfrm>
          <a:prstGeom prst="rect">
            <a:avLst/>
          </a:prstGeom>
          <a:noFill/>
        </p:spPr>
        <p:txBody>
          <a:bodyPr lIns="91440" tIns="45720" rIns="91440" bIns="45720" anchor="t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Teachers and lecturers should encourage candidates to develop their ideas creatively as the music progresses, within the context of their chosen style.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In the composing review, many candidates had difficulty describing their exploration and development of music ideas. Many candidates showed limited identification of strengths         and/or areas for improvement.</a:t>
            </a:r>
            <a:endParaRPr lang="en-GB" sz="2400" kern="0" dirty="0">
              <a:solidFill>
                <a:srgbClr val="1F497D"/>
              </a:solidFill>
              <a:latin typeface="Arial"/>
              <a:cs typeface="Arial"/>
            </a:endParaRPr>
          </a:p>
        </p:txBody>
      </p:sp>
      <p:pic>
        <p:nvPicPr>
          <p:cNvPr id="2" name="Slide 20">
            <a:hlinkClick r:id="" action="ppaction://media"/>
            <a:extLst>
              <a:ext uri="{FF2B5EF4-FFF2-40B4-BE49-F238E27FC236}">
                <a16:creationId xmlns:a16="http://schemas.microsoft.com/office/drawing/2014/main" id="{47D2585E-FF76-C38F-BC16-D61E2623AD3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492" end="968.6122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54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7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What this presentation covers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977900"/>
            <a:ext cx="7556500" cy="251145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Advice about: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teaching composition skills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consider the mood or emotion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use of technology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information from course reports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pic>
        <p:nvPicPr>
          <p:cNvPr id="2" name="Slide 3">
            <a:hlinkClick r:id="" action="ppaction://media"/>
            <a:extLst>
              <a:ext uri="{FF2B5EF4-FFF2-40B4-BE49-F238E27FC236}">
                <a16:creationId xmlns:a16="http://schemas.microsoft.com/office/drawing/2014/main" id="{0B890359-493D-3297-89B0-8439DBD447C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408" end="750.3015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4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77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Introduction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977900"/>
            <a:ext cx="7556500" cy="2363724"/>
          </a:xfrm>
          <a:prstGeom prst="rect">
            <a:avLst/>
          </a:prstGeom>
          <a:noFill/>
        </p:spPr>
        <p:txBody>
          <a:bodyPr lIns="91440" tIns="45720" rIns="91440" bIns="45720" anchor="t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 approaches to the assignment in this presentation are not mandatory.</a:t>
            </a:r>
            <a:endParaRPr lang="en-GB" sz="2400" kern="0" dirty="0">
              <a:solidFill>
                <a:srgbClr val="1F497D"/>
              </a:solidFill>
              <a:latin typeface="Arial"/>
              <a:cs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Many different approaches can be explored.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There are important links with the Performance and Question Paper components</a:t>
            </a:r>
            <a:endParaRPr lang="en-GB" sz="2400" kern="0" dirty="0">
              <a:solidFill>
                <a:srgbClr val="1F497D"/>
              </a:solidFill>
              <a:latin typeface="Arial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pic>
        <p:nvPicPr>
          <p:cNvPr id="2" name="assignment approaches - slide 4">
            <a:hlinkClick r:id="" action="ppaction://media"/>
            <a:extLst>
              <a:ext uri="{FF2B5EF4-FFF2-40B4-BE49-F238E27FC236}">
                <a16:creationId xmlns:a16="http://schemas.microsoft.com/office/drawing/2014/main" id="{5B88B5F4-596D-67FE-3AC4-ED62155A763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39763" y="434816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984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17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Introduction (cont’d)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977900"/>
            <a:ext cx="7556500" cy="32070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300" kern="0" dirty="0">
                <a:solidFill>
                  <a:srgbClr val="1F497D"/>
                </a:solidFill>
                <a:latin typeface="Arial"/>
              </a:rPr>
              <a:t>At every level of composition, candidates should: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300" b="1" kern="0" dirty="0">
                <a:solidFill>
                  <a:srgbClr val="1F497D"/>
                </a:solidFill>
                <a:latin typeface="Arial"/>
              </a:rPr>
              <a:t>identify</a:t>
            </a:r>
            <a:r>
              <a:rPr lang="en-GB" sz="2300" kern="0" dirty="0">
                <a:solidFill>
                  <a:srgbClr val="1F497D"/>
                </a:solidFill>
                <a:latin typeface="Arial"/>
              </a:rPr>
              <a:t> the compositional methods and music concepts used in given examples of music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300" b="1" kern="0" dirty="0">
                <a:solidFill>
                  <a:srgbClr val="1F497D"/>
                </a:solidFill>
                <a:latin typeface="Arial"/>
              </a:rPr>
              <a:t>experiment</a:t>
            </a:r>
            <a:r>
              <a:rPr lang="en-GB" sz="2300" kern="0" dirty="0">
                <a:solidFill>
                  <a:srgbClr val="1F497D"/>
                </a:solidFill>
                <a:latin typeface="Arial"/>
              </a:rPr>
              <a:t> using music concepts and compositional methods to create, develop and refine original music</a:t>
            </a:r>
            <a:endParaRPr lang="en-GB" sz="2300" b="1" kern="0" dirty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300" b="1" kern="0" dirty="0">
                <a:solidFill>
                  <a:srgbClr val="1F497D"/>
                </a:solidFill>
                <a:latin typeface="Arial"/>
              </a:rPr>
              <a:t>develop</a:t>
            </a:r>
            <a:r>
              <a:rPr lang="en-GB" sz="2300" kern="0" dirty="0">
                <a:solidFill>
                  <a:srgbClr val="1F497D"/>
                </a:solidFill>
                <a:latin typeface="Arial"/>
              </a:rPr>
              <a:t> musical ideas which convey the candidate’s creative intentions and make musical sense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300" b="1" kern="0" dirty="0">
                <a:solidFill>
                  <a:srgbClr val="1F497D"/>
                </a:solidFill>
                <a:latin typeface="Arial"/>
              </a:rPr>
              <a:t>reflect</a:t>
            </a:r>
            <a:r>
              <a:rPr lang="en-GB" sz="2300" kern="0" dirty="0">
                <a:solidFill>
                  <a:srgbClr val="1F497D"/>
                </a:solidFill>
                <a:latin typeface="Arial"/>
              </a:rPr>
              <a:t> on their music and their creative choices.</a:t>
            </a:r>
            <a:endParaRPr lang="en-US" sz="2300" dirty="0">
              <a:latin typeface="+mn-lt"/>
            </a:endParaRPr>
          </a:p>
        </p:txBody>
      </p:sp>
      <p:pic>
        <p:nvPicPr>
          <p:cNvPr id="2" name="Slide 5">
            <a:hlinkClick r:id="" action="ppaction://media"/>
            <a:extLst>
              <a:ext uri="{FF2B5EF4-FFF2-40B4-BE49-F238E27FC236}">
                <a16:creationId xmlns:a16="http://schemas.microsoft.com/office/drawing/2014/main" id="{6D8FF534-DC30-7759-C495-46DDA2B8AFDC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745" end="1012.9297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97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67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Teaching composition skills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954306"/>
            <a:ext cx="7556500" cy="2086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Candidates: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could work through short composition exercises before starting their final piece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should listen critically to what has been created when composing or arranging music</a:t>
            </a:r>
          </a:p>
        </p:txBody>
      </p:sp>
      <p:pic>
        <p:nvPicPr>
          <p:cNvPr id="2" name="Slide 6">
            <a:hlinkClick r:id="" action="ppaction://media"/>
            <a:extLst>
              <a:ext uri="{FF2B5EF4-FFF2-40B4-BE49-F238E27FC236}">
                <a16:creationId xmlns:a16="http://schemas.microsoft.com/office/drawing/2014/main" id="{EC751BE5-0CD1-D0FB-9277-92EF3160248A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546" end="449.9637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7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39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Teaching composition skills (cont’d)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1508304"/>
            <a:ext cx="7556500" cy="31208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Focus on melody: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composing question and answer phrases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writing 8 bar melodies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using passing and auxiliary notes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using sequences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word setting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writing a countermelody</a:t>
            </a:r>
            <a:endParaRPr lang="en-US" sz="2400" dirty="0">
              <a:latin typeface="+mn-lt"/>
            </a:endParaRPr>
          </a:p>
        </p:txBody>
      </p:sp>
      <p:pic>
        <p:nvPicPr>
          <p:cNvPr id="2" name="Slide 7">
            <a:hlinkClick r:id="" action="ppaction://media"/>
            <a:extLst>
              <a:ext uri="{FF2B5EF4-FFF2-40B4-BE49-F238E27FC236}">
                <a16:creationId xmlns:a16="http://schemas.microsoft.com/office/drawing/2014/main" id="{60E73431-95BB-8700-FCB4-20B1E505CD6D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690" end="585.410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27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50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Teaching composition skills (cont’d)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1508304"/>
            <a:ext cx="7556500" cy="2160591"/>
          </a:xfrm>
          <a:prstGeom prst="rect">
            <a:avLst/>
          </a:prstGeom>
          <a:noFill/>
        </p:spPr>
        <p:txBody>
          <a:bodyPr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Focus on harmony: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creating chord progressions using chords I, IV, V, VI in a major key</a:t>
            </a:r>
            <a:endParaRPr lang="en-GB" sz="2400" kern="0" dirty="0">
              <a:solidFill>
                <a:srgbClr val="1F497D"/>
              </a:solidFill>
              <a:latin typeface="Arial"/>
              <a:cs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using cadences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modulation or change of key</a:t>
            </a:r>
            <a:endParaRPr lang="en-US" sz="2400" dirty="0">
              <a:latin typeface="+mn-lt"/>
            </a:endParaRPr>
          </a:p>
        </p:txBody>
      </p:sp>
      <p:pic>
        <p:nvPicPr>
          <p:cNvPr id="2" name="Slide 8">
            <a:hlinkClick r:id="" action="ppaction://media"/>
            <a:extLst>
              <a:ext uri="{FF2B5EF4-FFF2-40B4-BE49-F238E27FC236}">
                <a16:creationId xmlns:a16="http://schemas.microsoft.com/office/drawing/2014/main" id="{272955AB-2985-E46A-2EBE-56218518DEB5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10" end="262.9523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00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3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ADFF0A4-65E9-F040-759C-CE4299372A59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Teaching composition skills (cont’d)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B5545-0997-9BF8-9FB8-8929030010DF}"/>
              </a:ext>
            </a:extLst>
          </p:cNvPr>
          <p:cNvSpPr txBox="1"/>
          <p:nvPr/>
        </p:nvSpPr>
        <p:spPr>
          <a:xfrm>
            <a:off x="639763" y="1508304"/>
            <a:ext cx="7556500" cy="26776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Focus on rhythm: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anacrusis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syncopation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simple time and compound time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cross rhythms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US" sz="2400" dirty="0">
              <a:latin typeface="+mn-lt"/>
            </a:endParaRPr>
          </a:p>
        </p:txBody>
      </p:sp>
      <p:pic>
        <p:nvPicPr>
          <p:cNvPr id="2" name="Slide 9">
            <a:hlinkClick r:id="" action="ppaction://media"/>
            <a:extLst>
              <a:ext uri="{FF2B5EF4-FFF2-40B4-BE49-F238E27FC236}">
                <a16:creationId xmlns:a16="http://schemas.microsoft.com/office/drawing/2014/main" id="{C54CC5EF-2D21-9EB7-B646-130C77E90C65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54" end="292.551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00" y="4320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60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70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BEFE1FFFAA6D42BB1364CA39EBE7BD" ma:contentTypeVersion="13" ma:contentTypeDescription="Create a new document." ma:contentTypeScope="" ma:versionID="f1b472b0a6a60b61c5b6194fd181ebc7">
  <xsd:schema xmlns:xsd="http://www.w3.org/2001/XMLSchema" xmlns:xs="http://www.w3.org/2001/XMLSchema" xmlns:p="http://schemas.microsoft.com/office/2006/metadata/properties" xmlns:ns2="3a7653d8-d250-4556-8732-0485f3343693" xmlns:ns3="aa68b5ab-73a5-4399-94e4-ce778a0455e0" targetNamespace="http://schemas.microsoft.com/office/2006/metadata/properties" ma:root="true" ma:fieldsID="6c802904b58c759068cefbbaa3be8330" ns2:_="" ns3:_="">
    <xsd:import namespace="3a7653d8-d250-4556-8732-0485f3343693"/>
    <xsd:import namespace="aa68b5ab-73a5-4399-94e4-ce778a0455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7653d8-d250-4556-8732-0485f33436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68b5ab-73a5-4399-94e4-ce778a0455e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3a7653d8-d250-4556-8732-0485f3343693" xsi:nil="true"/>
    <SharedWithUsers xmlns="aa68b5ab-73a5-4399-94e4-ce778a0455e0">
      <UserInfo>
        <DisplayName>Rebecca McCabe</DisplayName>
        <AccountId>16</AccountId>
        <AccountType/>
      </UserInfo>
      <UserInfo>
        <DisplayName>Andrea Burns</DisplayName>
        <AccountId>17</AccountId>
        <AccountType/>
      </UserInfo>
      <UserInfo>
        <DisplayName>Pauline Rodger</DisplayName>
        <AccountId>21</AccountId>
        <AccountType/>
      </UserInfo>
      <UserInfo>
        <DisplayName>Daniel Beadle</DisplayName>
        <AccountId>66</AccountId>
        <AccountType/>
      </UserInfo>
      <UserInfo>
        <DisplayName>Joyce Cockburn</DisplayName>
        <AccountId>123</AccountId>
        <AccountType/>
      </UserInfo>
      <UserInfo>
        <DisplayName>Ewan Brown</DisplayName>
        <AccountId>840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6E9F7BCD-EFBA-4E59-AC1B-6C3898D542F8}">
  <ds:schemaRefs>
    <ds:schemaRef ds:uri="3a7653d8-d250-4556-8732-0485f3343693"/>
    <ds:schemaRef ds:uri="aa68b5ab-73a5-4399-94e4-ce778a0455e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0449288-AD03-47F3-B953-191E4F77C8C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69C033F-B62C-40B4-B052-84C536BEAAB2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3a7653d8-d250-4556-8732-0485f3343693"/>
    <ds:schemaRef ds:uri="aa68b5ab-73a5-4399-94e4-ce778a0455e0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14429</TotalTime>
  <Words>735</Words>
  <Application>Microsoft Office PowerPoint</Application>
  <PresentationFormat>On-screen Show (16:9)</PresentationFormat>
  <Paragraphs>114</Paragraphs>
  <Slides>21</Slides>
  <Notes>21</Notes>
  <HiddenSlides>0</HiddenSlides>
  <MMClips>19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Presentation Template 2023-24</dc:title>
  <dc:creator/>
  <dc:description>v2</dc:description>
  <cp:lastModifiedBy>Douglas McMillan</cp:lastModifiedBy>
  <cp:revision>19</cp:revision>
  <cp:lastPrinted>2023-07-25T13:04:03Z</cp:lastPrinted>
  <dcterms:created xsi:type="dcterms:W3CDTF">2018-07-26T07:39:47Z</dcterms:created>
  <dcterms:modified xsi:type="dcterms:W3CDTF">2023-09-14T08:05:36Z</dcterms:modified>
  <cp:contentStatus>v2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0x0101006CBEFE1FFFAA6D42BB1364CA39EBE7BD</vt:lpwstr>
  </property>
  <property fmtid="{D5CDD505-2E9C-101B-9397-08002B2CF9AE}" pid="3" name="MediaServiceImageTags">
    <vt:lpwstr/>
  </property>
  <property fmtid="{D5CDD505-2E9C-101B-9397-08002B2CF9AE}" pid="4" name="Order">
    <vt:r8>360600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