
<file path=[Content_Types].xml><?xml version="1.0" encoding="utf-8"?>
<Types xmlns="http://schemas.openxmlformats.org/package/2006/content-types">
  <Default Extension="jpeg" ContentType="image/jpeg"/>
  <Default Extension="m4a" ContentType="audio/mp4"/>
  <Default Extension="mp3" ContentType="audio/m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sldIdLst>
    <p:sldId id="256" r:id="rId5"/>
    <p:sldId id="271" r:id="rId6"/>
    <p:sldId id="275" r:id="rId7"/>
    <p:sldId id="272" r:id="rId8"/>
    <p:sldId id="273" r:id="rId9"/>
    <p:sldId id="274" r:id="rId10"/>
    <p:sldId id="270" r:id="rId11"/>
  </p:sldIdLst>
  <p:sldSz cx="9144000" cy="5143500" type="screen16x9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5C44D9-7997-4C0F-ACEB-44E2DF329F90}" v="81" dt="2022-03-14T16:15:58.534"/>
    <p1510:client id="{78DCA46D-5B19-E34D-576B-68CB3E5AB6F0}" v="1" dt="2022-03-14T14:53:29.825"/>
    <p1510:client id="{90CC4117-9428-1F60-FD90-04951F40C962}" v="1" dt="2022-05-06T11:35:13.871"/>
    <p1510:client id="{F31CDEAB-CD83-05AF-34DA-7260D3A75D48}" v="128" dt="2022-03-24T13:19:53.5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chelle Walsh" userId="S::michelle.walsh@sqa.org.uk::03241e7e-d507-4fb3-b25a-1b863a44d39a" providerId="AD" clId="Web-{90CC4117-9428-1F60-FD90-04951F40C962}"/>
    <pc:docChg chg="modSld">
      <pc:chgData name="Michelle Walsh" userId="S::michelle.walsh@sqa.org.uk::03241e7e-d507-4fb3-b25a-1b863a44d39a" providerId="AD" clId="Web-{90CC4117-9428-1F60-FD90-04951F40C962}" dt="2022-05-06T11:35:16.183" v="5"/>
      <pc:docMkLst>
        <pc:docMk/>
      </pc:docMkLst>
      <pc:sldChg chg="modNotes">
        <pc:chgData name="Michelle Walsh" userId="S::michelle.walsh@sqa.org.uk::03241e7e-d507-4fb3-b25a-1b863a44d39a" providerId="AD" clId="Web-{90CC4117-9428-1F60-FD90-04951F40C962}" dt="2022-05-06T11:35:00.214" v="0"/>
        <pc:sldMkLst>
          <pc:docMk/>
          <pc:sldMk cId="0" sldId="256"/>
        </pc:sldMkLst>
      </pc:sldChg>
      <pc:sldChg chg="modNotes">
        <pc:chgData name="Michelle Walsh" userId="S::michelle.walsh@sqa.org.uk::03241e7e-d507-4fb3-b25a-1b863a44d39a" providerId="AD" clId="Web-{90CC4117-9428-1F60-FD90-04951F40C962}" dt="2022-05-06T11:35:03.699" v="1"/>
        <pc:sldMkLst>
          <pc:docMk/>
          <pc:sldMk cId="0" sldId="271"/>
        </pc:sldMkLst>
      </pc:sldChg>
      <pc:sldChg chg="modNotes">
        <pc:chgData name="Michelle Walsh" userId="S::michelle.walsh@sqa.org.uk::03241e7e-d507-4fb3-b25a-1b863a44d39a" providerId="AD" clId="Web-{90CC4117-9428-1F60-FD90-04951F40C962}" dt="2022-05-06T11:35:09.589" v="3"/>
        <pc:sldMkLst>
          <pc:docMk/>
          <pc:sldMk cId="759782298" sldId="272"/>
        </pc:sldMkLst>
      </pc:sldChg>
      <pc:sldChg chg="modNotes">
        <pc:chgData name="Michelle Walsh" userId="S::michelle.walsh@sqa.org.uk::03241e7e-d507-4fb3-b25a-1b863a44d39a" providerId="AD" clId="Web-{90CC4117-9428-1F60-FD90-04951F40C962}" dt="2022-05-06T11:35:13.027" v="4"/>
        <pc:sldMkLst>
          <pc:docMk/>
          <pc:sldMk cId="1893160369" sldId="273"/>
        </pc:sldMkLst>
      </pc:sldChg>
      <pc:sldChg chg="modNotes">
        <pc:chgData name="Michelle Walsh" userId="S::michelle.walsh@sqa.org.uk::03241e7e-d507-4fb3-b25a-1b863a44d39a" providerId="AD" clId="Web-{90CC4117-9428-1F60-FD90-04951F40C962}" dt="2022-05-06T11:35:16.183" v="5"/>
        <pc:sldMkLst>
          <pc:docMk/>
          <pc:sldMk cId="2456168588" sldId="274"/>
        </pc:sldMkLst>
      </pc:sldChg>
      <pc:sldChg chg="modNotes">
        <pc:chgData name="Michelle Walsh" userId="S::michelle.walsh@sqa.org.uk::03241e7e-d507-4fb3-b25a-1b863a44d39a" providerId="AD" clId="Web-{90CC4117-9428-1F60-FD90-04951F40C962}" dt="2022-05-06T11:35:07.105" v="2"/>
        <pc:sldMkLst>
          <pc:docMk/>
          <pc:sldMk cId="1382325900" sldId="275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2A1424-F9F7-431E-812D-9B9DF1BE3B66}" type="datetimeFigureOut">
              <a:rPr lang="en-GB" smtClean="0"/>
              <a:t>06/05/2022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D0E8E-C379-44B3-9ABC-791407F905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1639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>
              <a:ea typeface="Calibri"/>
              <a:cs typeface="Calibri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0E8E-C379-44B3-9ABC-791407F9056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0667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>
              <a:ea typeface="Calibri"/>
              <a:cs typeface="Calibri"/>
            </a:endParaRP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0E8E-C379-44B3-9ABC-791407F9056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153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0E8E-C379-44B3-9ABC-791407F9056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42574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>
              <a:ea typeface="Calibri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/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0E8E-C379-44B3-9ABC-791407F9056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194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. </a:t>
            </a:r>
          </a:p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0E8E-C379-44B3-9ABC-791407F9056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5158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>
              <a:ea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9DD0E8E-C379-44B3-9ABC-791407F9056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1901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5/6/2022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5/6/2022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5/6/2022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5/6/2022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5/6/2022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5/6/2022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5/6/2022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4a"/><Relationship Id="rId1" Type="http://schemas.microsoft.com/office/2007/relationships/media" Target="../media/media1.m4a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p3"/><Relationship Id="rId1" Type="http://schemas.microsoft.com/office/2007/relationships/media" Target="../media/media3.mp3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4.m4a"/><Relationship Id="rId1" Type="http://schemas.openxmlformats.org/officeDocument/2006/relationships/audio" Target="NULL" TargetMode="External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p3"/><Relationship Id="rId1" Type="http://schemas.microsoft.com/office/2007/relationships/media" Target="../media/media5.mp3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skillsdevelopmentscotland.co.uk/media/43589/fa-l6-food-and-drink-technologies-framework-specification.pdf" TargetMode="External"/><Relationship Id="rId3" Type="http://schemas.openxmlformats.org/officeDocument/2006/relationships/slideLayout" Target="../slideLayouts/slideLayout5.xml"/><Relationship Id="rId7" Type="http://schemas.openxmlformats.org/officeDocument/2006/relationships/hyperlink" Target="https://www.apprenticeships.scot/browse-frameworks/foundation-apprenticeships/food-and-drink-technologies/individual-food-and-drink-technologies/" TargetMode="External"/><Relationship Id="rId2" Type="http://schemas.openxmlformats.org/officeDocument/2006/relationships/audio" Target="../media/media6.mp3"/><Relationship Id="rId1" Type="http://schemas.microsoft.com/office/2007/relationships/media" Target="../media/media6.mp3"/><Relationship Id="rId6" Type="http://schemas.openxmlformats.org/officeDocument/2006/relationships/hyperlink" Target="https://www.sqa.org.uk/sqa/79474.html" TargetMode="External"/><Relationship Id="rId5" Type="http://schemas.openxmlformats.org/officeDocument/2006/relationships/hyperlink" Target="https://www.sqa.org.uk/sqa/72989.html" TargetMode="External"/><Relationship Id="rId4" Type="http://schemas.openxmlformats.org/officeDocument/2006/relationships/notesSlide" Target="../notesSlides/notesSlide6.xml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7.mp3"/><Relationship Id="rId1" Type="http://schemas.microsoft.com/office/2007/relationships/media" Target="../media/media7.mp3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 with medium confidence">
            <a:extLst>
              <a:ext uri="{FF2B5EF4-FFF2-40B4-BE49-F238E27FC236}">
                <a16:creationId xmlns:a16="http://schemas.microsoft.com/office/drawing/2014/main" id="{E8C72C5B-F05B-4F3F-97DE-7D0AD3A1A7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48518" y="3415727"/>
            <a:ext cx="4195482" cy="1472344"/>
          </a:xfrm>
          <a:prstGeom prst="rect">
            <a:avLst/>
          </a:prstGeom>
        </p:spPr>
      </p:pic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0A580D57-2F1A-401A-B097-6A7A1649BD6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85225" y="45212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00"/>
    </mc:Choice>
    <mc:Fallback>
      <p:transition spd="slow" advTm="1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479425" y="765175"/>
            <a:ext cx="8032750" cy="4524315"/>
          </a:xfrm>
          <a:prstGeom prst="rect">
            <a:avLst/>
          </a:prstGeom>
          <a:noFill/>
        </p:spPr>
        <p:txBody>
          <a:bodyPr lIns="91440" tIns="45720" rIns="91440" bIns="45720" anchor="t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  <a:cs typeface="Arial"/>
              </a:rPr>
              <a:t>Understanding Standards </a:t>
            </a:r>
            <a:endParaRPr lang="en-GB" sz="3600" b="1" kern="0">
              <a:solidFill>
                <a:srgbClr val="1F497D"/>
              </a:solidFill>
              <a:latin typeface="Arial" pitchFamily="34" charset="0"/>
              <a:cs typeface="Arial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  <a:cs typeface="Arial"/>
              </a:rPr>
              <a:t>Foundation Apprenticeship in </a:t>
            </a:r>
            <a:endParaRPr lang="en-GB" sz="3600" b="1" kern="0">
              <a:solidFill>
                <a:srgbClr val="1F497D"/>
              </a:solidFill>
              <a:latin typeface="Arial" pitchFamily="34" charset="0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  <a:cs typeface="Arial"/>
              </a:rPr>
              <a:t>Food and Drink Technologies </a:t>
            </a:r>
            <a:endParaRPr lang="en-GB" sz="3600" b="1" kern="0">
              <a:solidFill>
                <a:srgbClr val="1F497D"/>
              </a:solidFill>
              <a:latin typeface="Arial" pitchFamily="34" charset="0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  <a:cs typeface="Arial"/>
              </a:rPr>
              <a:t>(GN26 46)</a:t>
            </a:r>
            <a:endParaRPr lang="en-GB" sz="3600" b="1" kern="0">
              <a:solidFill>
                <a:srgbClr val="1F497D"/>
              </a:solidFill>
              <a:latin typeface="Arial" pitchFamily="34" charset="0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  <a:cs typeface="Arial"/>
              </a:rPr>
              <a:t> SCQF Level 6  </a:t>
            </a:r>
            <a:endParaRPr lang="en-GB" sz="3600" b="1" kern="0">
              <a:solidFill>
                <a:srgbClr val="1F497D"/>
              </a:solidFill>
              <a:latin typeface="Arial" pitchFamily="34" charset="0"/>
              <a:cs typeface="Arial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>
              <a:solidFill>
                <a:srgbClr val="1F497D"/>
              </a:solidFill>
              <a:latin typeface="Arial"/>
              <a:cs typeface="Arial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>
              <a:solidFill>
                <a:srgbClr val="1F497D"/>
              </a:solidFill>
              <a:latin typeface="Arial" pitchFamily="34" charset="0"/>
              <a:cs typeface="Arial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3600" b="1" kern="0">
              <a:solidFill>
                <a:srgbClr val="1F497D"/>
              </a:solidFill>
              <a:latin typeface="Arial" pitchFamily="34" charset="0"/>
            </a:endParaRPr>
          </a:p>
        </p:txBody>
      </p:sp>
      <p:pic>
        <p:nvPicPr>
          <p:cNvPr id="2" name="Audio 1">
            <a:hlinkClick r:id="" action="ppaction://media"/>
            <a:extLst>
              <a:ext uri="{FF2B5EF4-FFF2-40B4-BE49-F238E27FC236}">
                <a16:creationId xmlns:a16="http://schemas.microsoft.com/office/drawing/2014/main" id="{622C8575-A9AE-4136-94DB-24F480B26BD1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76225" y="4521200"/>
            <a:ext cx="406400" cy="4064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4000"/>
    </mc:Choice>
    <mc:Fallback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ED10964-9B05-404F-BFD6-0CFAA0AE0E5D}"/>
              </a:ext>
            </a:extLst>
          </p:cNvPr>
          <p:cNvSpPr txBox="1"/>
          <p:nvPr/>
        </p:nvSpPr>
        <p:spPr>
          <a:xfrm>
            <a:off x="353131" y="1284237"/>
            <a:ext cx="8432017" cy="2308324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  <a:cs typeface="Arial"/>
              </a:rPr>
              <a:t>The purpose of this audio presentation is to give you an overview of what will be covered in the upcoming Foundation Apprenticeship in Food and Drink Technologies webinar </a:t>
            </a:r>
            <a:endParaRPr lang="en-GB" sz="2400" kern="0">
              <a:solidFill>
                <a:srgbClr val="1F497D"/>
              </a:solidFill>
              <a:latin typeface="Arial" pitchFamily="34" charset="0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  <a:cs typeface="Arial"/>
              </a:rPr>
              <a:t>(date to be confirmed).</a:t>
            </a:r>
            <a:endParaRPr lang="en-GB" sz="2400" kern="0">
              <a:solidFill>
                <a:srgbClr val="1F497D"/>
              </a:solidFill>
              <a:latin typeface="Arial" pitchFamily="34" charset="0"/>
              <a:cs typeface="Arial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1F497D"/>
              </a:solidFill>
              <a:latin typeface="Arial"/>
              <a:cs typeface="Arial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GB" sz="2400" kern="0">
              <a:solidFill>
                <a:srgbClr val="1F497D"/>
              </a:solidFill>
              <a:latin typeface="Arial"/>
              <a:cs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E94AA3E-33B2-4ABD-939E-094019100632}"/>
              </a:ext>
            </a:extLst>
          </p:cNvPr>
          <p:cNvSpPr txBox="1"/>
          <p:nvPr/>
        </p:nvSpPr>
        <p:spPr>
          <a:xfrm>
            <a:off x="455938" y="405051"/>
            <a:ext cx="8464366" cy="144655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4400" b="1" kern="0">
                <a:solidFill>
                  <a:srgbClr val="1F497D"/>
                </a:solidFill>
                <a:latin typeface="Arial"/>
                <a:cs typeface="Arial"/>
              </a:rPr>
              <a:t>What this presentation covers</a:t>
            </a:r>
            <a:endParaRPr lang="en-US" sz="4400" b="1">
              <a:cs typeface="Calibri"/>
            </a:endParaRPr>
          </a:p>
          <a:p>
            <a:pPr algn="ctr">
              <a:spcBef>
                <a:spcPts val="0"/>
              </a:spcBef>
              <a:spcAft>
                <a:spcPts val="0"/>
              </a:spcAft>
              <a:defRPr/>
            </a:pPr>
            <a:endParaRPr lang="en-GB" sz="4400" b="1" kern="0">
              <a:solidFill>
                <a:srgbClr val="1F497D"/>
              </a:solidFill>
              <a:latin typeface="Arial"/>
              <a:cs typeface="Arial"/>
            </a:endParaRPr>
          </a:p>
        </p:txBody>
      </p:sp>
      <p:pic>
        <p:nvPicPr>
          <p:cNvPr id="2" name="Slide_3">
            <a:hlinkClick r:id="" action="ppaction://media"/>
            <a:extLst>
              <a:ext uri="{FF2B5EF4-FFF2-40B4-BE49-F238E27FC236}">
                <a16:creationId xmlns:a16="http://schemas.microsoft.com/office/drawing/2014/main" id="{AA01A1F1-D492-4681-AF49-C40C300B056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3131" y="4361709"/>
            <a:ext cx="412560" cy="412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23259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0000"/>
    </mc:Choice>
    <mc:Fallback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9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-298335" y="198900"/>
            <a:ext cx="9896370" cy="646331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/>
                <a:cs typeface="Arial"/>
              </a:rPr>
              <a:t>What is a Foundation Apprenticeship?  </a:t>
            </a:r>
            <a:endParaRPr lang="en-US" sz="3600" b="1" kern="0">
              <a:solidFill>
                <a:schemeClr val="tx2"/>
              </a:solidFill>
              <a:latin typeface="Arial"/>
              <a:cs typeface="Arial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458705" y="988683"/>
            <a:ext cx="8456515" cy="380411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Foundation Apprenticeships are designed for learners in S5 or S6, with 12 available frameworks being delivered across Scotland. </a:t>
            </a:r>
            <a:r>
              <a:rPr lang="en-GB" kern="0">
                <a:solidFill>
                  <a:schemeClr val="accent1">
                    <a:lumMod val="75000"/>
                  </a:schemeClr>
                </a:solidFill>
                <a:latin typeface="Arial"/>
              </a:rPr>
              <a:t> </a:t>
            </a:r>
            <a:endParaRPr lang="en-GB" kern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kern="0">
              <a:solidFill>
                <a:schemeClr val="accent1">
                  <a:lumMod val="75000"/>
                </a:schemeClr>
              </a:solidFill>
              <a:latin typeface="Arial"/>
              <a:cs typeface="Arial"/>
            </a:endParaRP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Undertaking a Foundation Apprenticeship while still in school gives young people the opportunity to:</a:t>
            </a:r>
          </a:p>
          <a:p>
            <a:pPr marL="285750" indent="-285750" defTabSz="914400" eaLnBrk="1" hangingPunct="1">
              <a:spcBef>
                <a:spcPct val="20000"/>
              </a:spcBef>
              <a:buSzPct val="80000"/>
              <a:buFont typeface="Symbol" panose="05050102010706020507" pitchFamily="18" charset="2"/>
              <a:buChar char="¨"/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gain industry knowledge and experience.</a:t>
            </a:r>
          </a:p>
          <a:p>
            <a:pPr marL="285750" indent="-285750" defTabSz="914400" eaLnBrk="1" hangingPunct="1">
              <a:spcBef>
                <a:spcPct val="20000"/>
              </a:spcBef>
              <a:buSzPct val="80000"/>
              <a:buFont typeface="Symbol" panose="05050102010706020507" pitchFamily="18" charset="2"/>
              <a:buChar char="¨"/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learn skills that are valued by employers which will help to strengthen their CV and personal statement</a:t>
            </a:r>
          </a:p>
          <a:p>
            <a:pPr marL="285750" indent="-285750" defTabSz="914400" eaLnBrk="1" hangingPunct="1">
              <a:spcBef>
                <a:spcPct val="20000"/>
              </a:spcBef>
              <a:buSzPct val="80000"/>
              <a:buFont typeface="Symbol" panose="05050102010706020507" pitchFamily="18" charset="2"/>
              <a:buChar char="¨"/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progress into a Modern or Graduate Apprenticeship</a:t>
            </a:r>
          </a:p>
          <a:p>
            <a:pPr marL="285750" indent="-285750" defTabSz="914400" eaLnBrk="1" hangingPunct="1">
              <a:spcBef>
                <a:spcPct val="20000"/>
              </a:spcBef>
              <a:buSzPct val="80000"/>
              <a:buFont typeface="Symbol" panose="05050102010706020507" pitchFamily="18" charset="2"/>
              <a:buChar char="¨"/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obtain a qualification that is recognised by all Scottish Colleges </a:t>
            </a:r>
          </a:p>
          <a:p>
            <a:pPr defTabSz="914400">
              <a:spcBef>
                <a:spcPct val="20000"/>
              </a:spcBef>
              <a:buSzPct val="80000"/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     and Universities.</a:t>
            </a:r>
            <a:endParaRPr lang="en-GB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5" name="Audio 4">
            <a:hlinkClick r:id="" action="ppaction://media"/>
            <a:extLst>
              <a:ext uri="{FF2B5EF4-FFF2-40B4-BE49-F238E27FC236}">
                <a16:creationId xmlns:a16="http://schemas.microsoft.com/office/drawing/2014/main" id="{7DE9DD69-AC44-4323-8DF6-885211360075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3741.6213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26476" y="4521200"/>
            <a:ext cx="4064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97822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7000"/>
    </mc:Choice>
    <mc:Fallback>
      <p:transition spd="slow" advClick="0" advTm="57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572877" y="262631"/>
            <a:ext cx="7524106" cy="1200329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rgbClr val="1F497D"/>
                </a:solidFill>
                <a:latin typeface="Arial"/>
              </a:rPr>
              <a:t>The Foundation Apprenticeship in Food and Drink Technologies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29573" y="1351573"/>
            <a:ext cx="8257997" cy="1920526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GB" sz="1800" kern="0">
              <a:solidFill>
                <a:srgbClr val="1F497D"/>
              </a:solidFill>
              <a:latin typeface="Arial"/>
            </a:endParaRPr>
          </a:p>
          <a:p>
            <a:pPr marL="285750" indent="-285750" defTabSz="914400" eaLnBrk="1" hangingPunct="1">
              <a:spcBef>
                <a:spcPct val="20000"/>
              </a:spcBef>
              <a:buSzPct val="80000"/>
              <a:buFont typeface="Symbol" panose="05050102010706020507" pitchFamily="18" charset="2"/>
              <a:buChar char="¨"/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During our forthcoming webinar, we will look at the course in more detail and provide you with suggestions for teaching and learning.</a:t>
            </a:r>
          </a:p>
          <a:p>
            <a:pPr marL="285750" indent="-285750" defTabSz="914400" eaLnBrk="1" hangingPunct="1">
              <a:spcBef>
                <a:spcPct val="20000"/>
              </a:spcBef>
              <a:buSzPct val="80000"/>
              <a:buFont typeface="Symbol" panose="05050102010706020507" pitchFamily="18" charset="2"/>
              <a:buChar char="¨"/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We will have input from Skills Development Scotland, take a closer look at the industries involved, and discuss candidates' experiences.</a:t>
            </a:r>
          </a:p>
          <a:p>
            <a:pPr marL="285750" indent="-285750" defTabSz="914400" eaLnBrk="1" hangingPunct="1">
              <a:spcBef>
                <a:spcPct val="20000"/>
              </a:spcBef>
              <a:buSzPct val="80000"/>
              <a:buFont typeface="Symbol" panose="05050102010706020507" pitchFamily="18" charset="2"/>
              <a:buChar char="¨"/>
              <a:defRPr/>
            </a:pPr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There will also be an opportunity to ask any questions you may have.</a:t>
            </a:r>
          </a:p>
        </p:txBody>
      </p:sp>
      <p:pic>
        <p:nvPicPr>
          <p:cNvPr id="2" name="Slide_5">
            <a:hlinkClick r:id="" action="ppaction://media"/>
            <a:extLst>
              <a:ext uri="{FF2B5EF4-FFF2-40B4-BE49-F238E27FC236}">
                <a16:creationId xmlns:a16="http://schemas.microsoft.com/office/drawing/2014/main" id="{588735FE-502F-4B71-A37D-642824B7B0F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59731" y="4443077"/>
            <a:ext cx="437791" cy="437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1603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0"/>
    </mc:Choice>
    <mc:Fallback>
      <p:transition spd="slow" advClick="0" advTm="5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841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572877" y="262631"/>
            <a:ext cx="752410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2400" b="1" kern="0">
                <a:solidFill>
                  <a:srgbClr val="1F497D"/>
                </a:solidFill>
                <a:latin typeface="Arial"/>
              </a:rPr>
              <a:t>Find out more!</a:t>
            </a:r>
            <a:endParaRPr lang="en-US" sz="24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374573" y="262631"/>
            <a:ext cx="6886407" cy="445660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endParaRPr lang="en-GB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You can book your place at</a:t>
            </a:r>
            <a:r>
              <a:rPr lang="en-GB">
                <a:solidFill>
                  <a:schemeClr val="accent1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en-GB">
                <a:latin typeface="Calibri"/>
                <a:cs typeface="Calibri"/>
                <a:hlinkClick r:id="rId5"/>
              </a:rPr>
              <a:t>Understanding Standards - Events schedule and webinars - SQA</a:t>
            </a:r>
            <a:endParaRPr lang="en-GB">
              <a:solidFill>
                <a:schemeClr val="accent1">
                  <a:lumMod val="75000"/>
                </a:schemeClr>
              </a:solidFill>
              <a:latin typeface="Calibri"/>
              <a:cs typeface="Calibri"/>
            </a:endParaRPr>
          </a:p>
          <a:p>
            <a:endParaRPr lang="en-GB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kern="0">
                <a:solidFill>
                  <a:srgbClr val="1F497D"/>
                </a:solidFill>
                <a:latin typeface="Arial"/>
                <a:cs typeface="Arial"/>
              </a:rPr>
              <a:t>Useful information on the course content can be found at:</a:t>
            </a:r>
          </a:p>
          <a:p>
            <a:r>
              <a:rPr lang="en-GB">
                <a:latin typeface="Arial"/>
                <a:cs typeface="Arial"/>
                <a:hlinkClick r:id="rId6"/>
              </a:rPr>
              <a:t>Foundation Apprenticeships - Overview and opportunities – SQA</a:t>
            </a:r>
            <a:endParaRPr lang="en-GB">
              <a:latin typeface="Arial"/>
              <a:cs typeface="Arial"/>
            </a:endParaRPr>
          </a:p>
          <a:p>
            <a:endParaRPr lang="en-GB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>
                <a:latin typeface="Arial"/>
                <a:cs typeface="Arial"/>
                <a:hlinkClick r:id="rId7"/>
              </a:rPr>
              <a:t>https://www.apprenticeships.scot/browse-frameworks/foundation-apprenticeships/food-and-drink-technologies/individual-food-and-drink-technologies/</a:t>
            </a:r>
            <a:endParaRPr lang="en-GB">
              <a:latin typeface="Arial"/>
              <a:cs typeface="Arial"/>
            </a:endParaRPr>
          </a:p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>
                <a:latin typeface="Arial"/>
                <a:cs typeface="Arial"/>
                <a:hlinkClick r:id="rId8"/>
              </a:rPr>
              <a:t>https://www.skillsdevelopmentscotland.co.uk/media/43589/fa-l6-food-and-drink-technologies-framework-specification.pdf</a:t>
            </a:r>
            <a:endParaRPr lang="en-GB">
              <a:latin typeface="Arial"/>
              <a:cs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/>
            </a:pPr>
            <a:endParaRPr lang="en-GB" sz="1800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4" name="Slide_6">
            <a:hlinkClick r:id="" action="ppaction://media"/>
            <a:extLst>
              <a:ext uri="{FF2B5EF4-FFF2-40B4-BE49-F238E27FC236}">
                <a16:creationId xmlns:a16="http://schemas.microsoft.com/office/drawing/2014/main" id="{FC5545F6-42C7-417C-93A1-56537094AEF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56341" y="4486600"/>
            <a:ext cx="461665" cy="461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168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28000"/>
    </mc:Choice>
    <mc:Fallback>
      <p:transition spd="slow" advClick="0" advTm="2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89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lide_7">
            <a:hlinkClick r:id="" action="ppaction://media"/>
            <a:extLst>
              <a:ext uri="{FF2B5EF4-FFF2-40B4-BE49-F238E27FC236}">
                <a16:creationId xmlns:a16="http://schemas.microsoft.com/office/drawing/2014/main" id="{EFD4F8CA-82B8-43B0-BC60-1579A893962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97448" y="4559323"/>
            <a:ext cx="406401" cy="40640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00"/>
    </mc:Choice>
    <mc:Fallback>
      <p:transition spd="slow" advTm="6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98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1A8E57BDC0CE440ABFCF9ACC1154666" ma:contentTypeVersion="10" ma:contentTypeDescription="Create a new document." ma:contentTypeScope="" ma:versionID="1a1eef06c28f878209224379921deafb">
  <xsd:schema xmlns:xsd="http://www.w3.org/2001/XMLSchema" xmlns:xs="http://www.w3.org/2001/XMLSchema" xmlns:p="http://schemas.microsoft.com/office/2006/metadata/properties" xmlns:ns2="0869ae3a-faed-4867-b9e5-9a71af5d6ea5" targetNamespace="http://schemas.microsoft.com/office/2006/metadata/properties" ma:root="true" ma:fieldsID="9a2078660feed956ff22b609c0be1b76" ns2:_="">
    <xsd:import namespace="0869ae3a-faed-4867-b9e5-9a71af5d6ea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LengthInSecond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869ae3a-faed-4867-b9e5-9a71af5d6e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Length (seconds)" ma:internalName="MediaLengthInSeconds" ma:readOnly="true">
      <xsd:simpleType>
        <xsd:restriction base="dms:Unknown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9491B802-96BC-4A39-93D2-ADA3EAEAE6F6}">
  <ds:schemaRefs>
    <ds:schemaRef ds:uri="0869ae3a-faed-4867-b9e5-9a71af5d6ea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61064CA4-A103-459F-A153-9EA3169780D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ACC58C0-B5A8-4346-9CBB-9DA4DE19F64C}">
  <ds:schemaRefs>
    <ds:schemaRef ds:uri="0869ae3a-faed-4867-b9e5-9a71af5d6ea5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7</Slides>
  <Notes>6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Nick Lang</dc:creator>
  <cp:revision>1</cp:revision>
  <dcterms:created xsi:type="dcterms:W3CDTF">2018-07-26T07:39:47Z</dcterms:created>
  <dcterms:modified xsi:type="dcterms:W3CDTF">2022-05-06T11:35:27Z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0x01010011A8E57BDC0CE440ABFCF9ACC1154666</vt:lpwstr>
  </property>
</Properties>
</file>