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theme/theme8.xml" ContentType="application/vnd.openxmlformats-officedocument.theme+xml"/>
  <Override PartName="/ppt/slideLayouts/slideLayout10.xml" ContentType="application/vnd.openxmlformats-officedocument.presentationml.slideLayout+xml"/>
  <Override PartName="/ppt/theme/theme9.xml" ContentType="application/vnd.openxmlformats-officedocument.theme+xml"/>
  <Override PartName="/ppt/slideLayouts/slideLayout11.xml" ContentType="application/vnd.openxmlformats-officedocument.presentationml.slideLayout+xml"/>
  <Override PartName="/ppt/theme/theme10.xml" ContentType="application/vnd.openxmlformats-officedocument.theme+xml"/>
  <Override PartName="/ppt/slideLayouts/slideLayout1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</p:sldMasterIdLst>
  <p:notesMasterIdLst>
    <p:notesMasterId r:id="rId61"/>
  </p:notesMasterIdLst>
  <p:handoutMasterIdLst>
    <p:handoutMasterId r:id="rId62"/>
  </p:handoutMasterIdLst>
  <p:sldIdLst>
    <p:sldId id="545" r:id="rId12"/>
    <p:sldId id="546" r:id="rId13"/>
    <p:sldId id="550" r:id="rId14"/>
    <p:sldId id="552" r:id="rId15"/>
    <p:sldId id="553" r:id="rId16"/>
    <p:sldId id="554" r:id="rId17"/>
    <p:sldId id="555" r:id="rId18"/>
    <p:sldId id="556" r:id="rId19"/>
    <p:sldId id="557" r:id="rId20"/>
    <p:sldId id="558" r:id="rId21"/>
    <p:sldId id="559" r:id="rId22"/>
    <p:sldId id="461" r:id="rId23"/>
    <p:sldId id="462" r:id="rId24"/>
    <p:sldId id="465" r:id="rId25"/>
    <p:sldId id="481" r:id="rId26"/>
    <p:sldId id="463" r:id="rId27"/>
    <p:sldId id="482" r:id="rId28"/>
    <p:sldId id="483" r:id="rId29"/>
    <p:sldId id="464" r:id="rId30"/>
    <p:sldId id="467" r:id="rId31"/>
    <p:sldId id="468" r:id="rId32"/>
    <p:sldId id="469" r:id="rId33"/>
    <p:sldId id="471" r:id="rId34"/>
    <p:sldId id="470" r:id="rId35"/>
    <p:sldId id="484" r:id="rId36"/>
    <p:sldId id="472" r:id="rId37"/>
    <p:sldId id="475" r:id="rId38"/>
    <p:sldId id="474" r:id="rId39"/>
    <p:sldId id="485" r:id="rId40"/>
    <p:sldId id="476" r:id="rId41"/>
    <p:sldId id="478" r:id="rId42"/>
    <p:sldId id="477" r:id="rId43"/>
    <p:sldId id="479" r:id="rId44"/>
    <p:sldId id="487" r:id="rId45"/>
    <p:sldId id="500" r:id="rId46"/>
    <p:sldId id="501" r:id="rId47"/>
    <p:sldId id="502" r:id="rId48"/>
    <p:sldId id="503" r:id="rId49"/>
    <p:sldId id="439" r:id="rId50"/>
    <p:sldId id="488" r:id="rId51"/>
    <p:sldId id="480" r:id="rId52"/>
    <p:sldId id="489" r:id="rId53"/>
    <p:sldId id="541" r:id="rId54"/>
    <p:sldId id="456" r:id="rId55"/>
    <p:sldId id="543" r:id="rId56"/>
    <p:sldId id="457" r:id="rId57"/>
    <p:sldId id="544" r:id="rId58"/>
    <p:sldId id="458" r:id="rId59"/>
    <p:sldId id="459" r:id="rId60"/>
  </p:sldIdLst>
  <p:sldSz cx="9144000" cy="6858000" type="screen4x3"/>
  <p:notesSz cx="6662738" cy="9926638"/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Arial" panose="020B0604020202020204" pitchFamily="34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7BD1"/>
    <a:srgbClr val="002060"/>
    <a:srgbClr val="CC99D1"/>
    <a:srgbClr val="FFFF66"/>
    <a:srgbClr val="3399FF"/>
    <a:srgbClr val="00FFFF"/>
    <a:srgbClr val="0033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78731" autoAdjust="0"/>
  </p:normalViewPr>
  <p:slideViewPr>
    <p:cSldViewPr showGuides="1">
      <p:cViewPr varScale="1">
        <p:scale>
          <a:sx n="72" d="100"/>
          <a:sy n="72" d="100"/>
        </p:scale>
        <p:origin x="30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61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3488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3488" y="9428163"/>
            <a:ext cx="288766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BF159F6-C4CF-4B1E-819C-C14B27960DAB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2923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3488" y="9428163"/>
            <a:ext cx="288766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11844E-18E7-412A-AB2A-17F18053187A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922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1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963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880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3237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12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13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16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19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1268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GB" altLang="en-US" dirty="0">
                <a:cs typeface="Arial" panose="020B0604020202020204" pitchFamily="34" charset="0"/>
              </a:rPr>
              <a:t>2</a:t>
            </a:fld>
            <a:endParaRPr lang="en-GB" altLang="en-US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1647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21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24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26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27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30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1946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3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1168787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32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3994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35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3994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36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3994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39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3994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40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3994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41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39940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42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560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43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42002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3379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44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3379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45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3379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46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25604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47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3379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48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en-GB" altLang="en-US" dirty="0"/>
          </a:p>
        </p:txBody>
      </p:sp>
      <p:sp>
        <p:nvSpPr>
          <p:cNvPr id="33796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GB" altLang="en-US" sz="1200" dirty="0"/>
              <a:t>49</a:t>
            </a:fld>
            <a:endParaRPr lang="en-GB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6866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111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665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699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0900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6435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/>
          <p:nvPr/>
        </p:nvSpPr>
        <p:spPr>
          <a:xfrm>
            <a:off x="468313" y="203200"/>
            <a:ext cx="8229600" cy="7905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QA LOGO TITLE HOLDING SLIDE 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 descr="SQA 2567 rev288 (pms)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4213" y="1484313"/>
            <a:ext cx="4802187" cy="2551112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42386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SQA 2567 rev288 (pms)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41525" y="908050"/>
            <a:ext cx="4802188" cy="2552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79613" y="3789363"/>
            <a:ext cx="53292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www.sqa.org.uk </a:t>
            </a:r>
            <a:r>
              <a:rPr kumimoji="0" lang="en-GB" alt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0303 333 0330</a:t>
            </a:r>
            <a:endParaRPr kumimoji="0" lang="en-US" altLang="en-US" sz="2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BD SQA LOGO  TITLE 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1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6"/>
          <p:cNvSpPr txBox="1">
            <a:spLocks noChangeArrowheads="1"/>
          </p:cNvSpPr>
          <p:nvPr/>
        </p:nvSpPr>
        <p:spPr bwMode="auto">
          <a:xfrm>
            <a:off x="1979613" y="3789363"/>
            <a:ext cx="53292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www.sqa.org.uk </a:t>
            </a:r>
            <a:r>
              <a:rPr kumimoji="0" lang="en-GB" alt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0303 333 0330</a:t>
            </a:r>
            <a:endParaRPr kumimoji="0" lang="en-US" altLang="en-US" sz="2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0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anose="05050102010706020507" pitchFamily="18" charset="2"/>
        <a:buChar char="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anose="05050102010706020507" pitchFamily="18" charset="2"/>
        <a:buChar char="¨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SQA 2567 rev288 (pms)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41525" y="908050"/>
            <a:ext cx="4802188" cy="25527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emf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emf"/><Relationship Id="rId4" Type="http://schemas.openxmlformats.org/officeDocument/2006/relationships/image" Target="../media/image2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76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B7B14CE-78FA-4D0F-A3A8-00EB6BD4F9E2}"/>
              </a:ext>
            </a:extLst>
          </p:cNvPr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National 5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Assessment Overview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D889025-39B4-4ADB-8AC2-88BAD387E17C}"/>
              </a:ext>
            </a:extLst>
          </p:cNvPr>
          <p:cNvSpPr txBox="1"/>
          <p:nvPr/>
        </p:nvSpPr>
        <p:spPr>
          <a:xfrm>
            <a:off x="393056" y="1124743"/>
            <a:ext cx="7777163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0" indent="0">
              <a:buClrTx/>
              <a:buNone/>
              <a:defRPr/>
            </a:pPr>
            <a:r>
              <a:rPr lang="en-GB" sz="2800" i="0" u="none" strike="noStrike" kern="0" cap="none" spc="0" baseline="0" noProof="0" dirty="0">
                <a:solidFill>
                  <a:srgbClr val="002060"/>
                </a:solidFill>
                <a:latin typeface="Arial" panose="020B0604020202020204"/>
                <a:cs typeface="Arial"/>
              </a:rPr>
              <a:t>Grade Boundary</a:t>
            </a:r>
          </a:p>
          <a:p>
            <a:pPr marL="0" indent="0">
              <a:buClrTx/>
              <a:buNone/>
              <a:defRPr/>
            </a:pPr>
            <a:endParaRPr lang="en-GB" sz="28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>
              <a:buClrTx/>
              <a:defRPr/>
            </a:pPr>
            <a:r>
              <a:rPr lang="en-GB" sz="2400" i="0" u="none" strike="noStrike" kern="0" cap="none" spc="0" baseline="0" noProof="0" dirty="0">
                <a:solidFill>
                  <a:srgbClr val="002060"/>
                </a:solidFill>
                <a:latin typeface="Arial" panose="020B0604020202020204"/>
                <a:cs typeface="Arial"/>
              </a:rPr>
              <a:t>Meeting with PAs, PV, </a:t>
            </a:r>
            <a:r>
              <a:rPr lang="en-GB" sz="2400" i="0" u="none" strike="noStrike" kern="0" cap="none" spc="0" baseline="0" noProof="0" dirty="0" smtClean="0">
                <a:solidFill>
                  <a:srgbClr val="002060"/>
                </a:solidFill>
                <a:latin typeface="Arial" panose="020B0604020202020204"/>
                <a:cs typeface="Arial"/>
              </a:rPr>
              <a:t>QM, </a:t>
            </a:r>
            <a:r>
              <a:rPr lang="en-GB" sz="2400" i="0" u="none" strike="noStrike" kern="0" cap="none" spc="0" baseline="0" noProof="0" dirty="0">
                <a:solidFill>
                  <a:srgbClr val="002060"/>
                </a:solidFill>
                <a:latin typeface="Arial" panose="020B0604020202020204"/>
                <a:cs typeface="Arial"/>
              </a:rPr>
              <a:t>statistician and member of SQA management </a:t>
            </a:r>
            <a:r>
              <a:rPr lang="en-GB" sz="2400" i="0" u="none" strike="noStrike" kern="0" cap="none" spc="0" baseline="0" noProof="0" dirty="0" smtClean="0">
                <a:solidFill>
                  <a:srgbClr val="002060"/>
                </a:solidFill>
                <a:latin typeface="Arial" panose="020B0604020202020204"/>
                <a:cs typeface="Arial"/>
              </a:rPr>
              <a:t>team.</a:t>
            </a: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>
              <a:buClrTx/>
              <a:defRPr/>
            </a:pPr>
            <a:r>
              <a:rPr lang="en-GB" sz="2400" i="0" u="none" strike="noStrike" kern="0" cap="none" spc="0" baseline="0" noProof="0" dirty="0">
                <a:solidFill>
                  <a:srgbClr val="002060"/>
                </a:solidFill>
                <a:latin typeface="Arial" panose="020B0604020202020204"/>
                <a:cs typeface="Arial"/>
              </a:rPr>
              <a:t>Grade boundaries can go down if exam was more challenging than </a:t>
            </a:r>
            <a:r>
              <a:rPr lang="en-GB" sz="2400" i="0" u="none" strike="noStrike" kern="0" cap="none" spc="0" baseline="0" noProof="0" dirty="0" smtClean="0">
                <a:solidFill>
                  <a:srgbClr val="002060"/>
                </a:solidFill>
                <a:latin typeface="Arial" panose="020B0604020202020204"/>
                <a:cs typeface="Arial"/>
              </a:rPr>
              <a:t>usual.</a:t>
            </a: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>
              <a:buClrTx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  <a:cs typeface="Arial"/>
              </a:rPr>
              <a:t>Grade boundaries can go up if exam was less challenging than </a:t>
            </a:r>
            <a:r>
              <a:rPr lang="en-GB" sz="2400" kern="0" dirty="0" smtClean="0">
                <a:solidFill>
                  <a:srgbClr val="002060"/>
                </a:solidFill>
                <a:latin typeface="Arial" panose="020B0604020202020204"/>
                <a:cs typeface="Arial"/>
              </a:rPr>
              <a:t>usual.</a:t>
            </a:r>
            <a:endParaRPr lang="en-GB" sz="2400" kern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>
              <a:buClrTx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>
              <a:buClrTx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0" indent="0">
              <a:buClrTx/>
              <a:buNone/>
              <a:defRPr/>
            </a:pPr>
            <a:r>
              <a:rPr lang="en-GB" sz="2400" dirty="0">
                <a:solidFill>
                  <a:srgbClr val="002060"/>
                </a:solidFill>
              </a:rPr>
              <a:t>  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496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B7B14CE-78FA-4D0F-A3A8-00EB6BD4F9E2}"/>
              </a:ext>
            </a:extLst>
          </p:cNvPr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National 5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Assessment Overview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D889025-39B4-4ADB-8AC2-88BAD387E17C}"/>
              </a:ext>
            </a:extLst>
          </p:cNvPr>
          <p:cNvSpPr txBox="1"/>
          <p:nvPr/>
        </p:nvSpPr>
        <p:spPr>
          <a:xfrm>
            <a:off x="393056" y="1124743"/>
            <a:ext cx="7777163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0" indent="0">
              <a:buClrTx/>
              <a:buNone/>
              <a:defRPr/>
            </a:pPr>
            <a:r>
              <a:rPr lang="en-GB" sz="2800" i="0" u="none" strike="noStrike" kern="0" cap="none" spc="0" baseline="0" noProof="0" dirty="0">
                <a:solidFill>
                  <a:srgbClr val="002060"/>
                </a:solidFill>
                <a:latin typeface="Arial" panose="020B0604020202020204"/>
                <a:cs typeface="Arial"/>
              </a:rPr>
              <a:t>Grade Boundary</a:t>
            </a:r>
          </a:p>
          <a:p>
            <a:pPr marL="0" indent="0">
              <a:buClrTx/>
              <a:buNone/>
              <a:defRPr/>
            </a:pPr>
            <a:r>
              <a:rPr lang="en-GB" sz="2800" kern="0" noProof="0" dirty="0" smtClean="0">
                <a:solidFill>
                  <a:srgbClr val="002060"/>
                </a:solidFill>
                <a:latin typeface="Arial" panose="020B0604020202020204"/>
                <a:cs typeface="Arial"/>
              </a:rPr>
              <a:t>National 5 </a:t>
            </a:r>
            <a:r>
              <a:rPr lang="en-GB" sz="2800" kern="0" noProof="0" dirty="0">
                <a:solidFill>
                  <a:srgbClr val="002060"/>
                </a:solidFill>
                <a:latin typeface="Arial" panose="020B0604020202020204"/>
                <a:cs typeface="Arial"/>
              </a:rPr>
              <a:t>Design and Manufacture 2018</a:t>
            </a:r>
            <a:endParaRPr lang="en-GB" sz="28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0" indent="0">
              <a:buClrTx/>
              <a:buNone/>
              <a:defRPr/>
            </a:pPr>
            <a:endParaRPr lang="en-GB" sz="28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0" indent="0">
              <a:buClrTx/>
              <a:buNone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>
              <a:buClrTx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0" indent="0">
              <a:buClrTx/>
              <a:buNone/>
              <a:defRPr/>
            </a:pPr>
            <a:r>
              <a:rPr lang="en-GB" sz="2400" dirty="0">
                <a:solidFill>
                  <a:srgbClr val="002060"/>
                </a:solidFill>
              </a:rPr>
              <a:t>  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2356793-1423-4520-B7D4-E114056E9106}"/>
              </a:ext>
            </a:extLst>
          </p:cNvPr>
          <p:cNvGraphicFramePr>
            <a:graphicFrameLocks noGrp="1"/>
          </p:cNvGraphicFramePr>
          <p:nvPr/>
        </p:nvGraphicFramePr>
        <p:xfrm>
          <a:off x="1524000" y="3068960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43794921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0303468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996372138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BOUNDARY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79039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118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66%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341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538132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47%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53475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1432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88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333604" y="548680"/>
            <a:ext cx="8207375" cy="10795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Key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</a:rPr>
              <a:t>Messages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323850" y="1268413"/>
            <a:ext cx="7920558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Selection of the task</a:t>
            </a:r>
          </a:p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What went well</a:t>
            </a:r>
            <a:endParaRPr lang="en-GB" sz="2400" b="1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ll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tasks generated a wide range of 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responses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Reasons why candidates didn’t access marks</a:t>
            </a:r>
            <a:endParaRPr lang="en-GB" sz="24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nformation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contained in the brief could have been used better</a:t>
            </a:r>
          </a:p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 Advice for the preparation of future candidates :</a:t>
            </a: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s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electing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the correct task is key to success</a:t>
            </a: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e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nsure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candidates don’t select a brief because they think its “easy”</a:t>
            </a: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e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nsure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candidates can identify key statements in the brief to take into the specification, to explore and refine their 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proposal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f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amiliarise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candidates with exemplars </a:t>
            </a: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r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efer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candidates to the brief and the candidate guide</a:t>
            </a:r>
          </a:p>
          <a:p>
            <a:pPr marL="0" indent="0">
              <a:buClrTx/>
              <a:buNone/>
              <a:defRPr/>
            </a:pPr>
            <a:endParaRPr lang="en-GB" sz="2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/>
          <p:nvPr/>
        </p:nvSpPr>
        <p:spPr>
          <a:xfrm>
            <a:off x="323528" y="404664"/>
            <a:ext cx="8496944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Analysing the brief- Carrying out research: </a:t>
            </a:r>
          </a:p>
          <a:p>
            <a:pPr marL="0" indent="0">
              <a:buClrTx/>
              <a:buNone/>
              <a:defRPr/>
            </a:pPr>
            <a:r>
              <a:rPr lang="en-GB" sz="20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What went well</a:t>
            </a:r>
            <a:endParaRPr lang="en-GB" sz="2000" b="1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p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ro </a:t>
            </a:r>
            <a:r>
              <a:rPr lang="en-GB" sz="1800" kern="0" dirty="0" err="1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formas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 performed well</a:t>
            </a: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Almost all candidates demonstrated some appropriate use of research 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techniques. 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Reasons why candidates didn’t access marks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Centre over direction – research was often invalid or superficial and limited candidates access to marks in other areas.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Candidates using mind maps – these help analyse but do not generate marks for research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Questionnaires- not always valid as response would not impact on their design decisions 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Use of images- didn’t allow generation of specification points</a:t>
            </a:r>
          </a:p>
          <a:p>
            <a:pPr marL="5715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 Advice for the preparation of future candidates :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Good research typically has: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questionnaires on location, function, other requirements of target market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conclusions about the theme/other restrictions in the brief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record of measurements/sizes of relevant items</a:t>
            </a:r>
          </a:p>
          <a:p>
            <a:pPr marL="0" indent="0">
              <a:buClrTx/>
              <a:buNone/>
              <a:defRPr/>
            </a:pPr>
            <a:endParaRPr lang="en-GB" sz="2800" b="0" i="0" u="none" strike="noStrike" kern="0" cap="none" spc="0" baseline="0" noProof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endParaRPr lang="en-GB" sz="2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endParaRPr lang="en-GB" sz="2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buFont typeface="Wingdings" panose="05000000000000000000" pitchFamily="2" charset="2"/>
              <a:buChar char="Ø"/>
              <a:defRPr/>
            </a:pPr>
            <a:endParaRPr lang="en-GB" sz="2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315" y="476885"/>
            <a:ext cx="55048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Example of effective research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156" y="999892"/>
            <a:ext cx="5002670" cy="25644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706" y="2405756"/>
            <a:ext cx="4634131" cy="39433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4824536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Example of research</a:t>
            </a:r>
          </a:p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of limited effect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2428" y="908720"/>
            <a:ext cx="5864601" cy="58326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/>
          <p:nvPr/>
        </p:nvSpPr>
        <p:spPr>
          <a:xfrm>
            <a:off x="323528" y="404664"/>
            <a:ext cx="8496944" cy="5616624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Analysing the brief- Specification: </a:t>
            </a:r>
          </a:p>
          <a:p>
            <a:pPr marL="0" indent="0">
              <a:buClrTx/>
              <a:buNone/>
              <a:defRPr/>
            </a:pPr>
            <a:r>
              <a:rPr lang="en-GB" sz="20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What went well</a:t>
            </a:r>
            <a:endParaRPr lang="en-GB" sz="2000" b="1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p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ro </a:t>
            </a:r>
            <a:r>
              <a:rPr lang="en-GB" sz="1800" kern="0" dirty="0" err="1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formas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 performed well</a:t>
            </a: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lmost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all candidates demonstrated the ability to draw specification points from their research or the key information in the brief</a:t>
            </a: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Reasons why candidates didn’t access </a:t>
            </a:r>
            <a:r>
              <a:rPr lang="en-GB" sz="1800" b="1" kern="0" dirty="0" smtClean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marks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Some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specification points were: </a:t>
            </a:r>
          </a:p>
          <a:p>
            <a:pPr marL="342900" lvl="2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personal opinion/not drawn from research/contradicted research</a:t>
            </a:r>
          </a:p>
          <a:p>
            <a:pPr marL="342900" lvl="2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generic statements and omitted the detail from research</a:t>
            </a:r>
          </a:p>
          <a:p>
            <a:pPr marL="342900" lvl="2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n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ot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all candidates included the key information provided in the brief</a:t>
            </a:r>
          </a:p>
          <a:p>
            <a:pPr marL="5715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Advice for the preparation of future candidates: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Good specification includes:</a:t>
            </a:r>
          </a:p>
          <a:p>
            <a:pPr marL="342900" lvl="2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3/4 pieces of key information taken from the brief (1 mark)</a:t>
            </a:r>
          </a:p>
          <a:p>
            <a:pPr marL="342900" lvl="2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dditional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specification points (detail) drawn from research such as: sizes of the items and/or details of location, aesthetic and functional requirements</a:t>
            </a:r>
          </a:p>
          <a:p>
            <a:pPr marL="457200" lvl="1" indent="0">
              <a:buClrTx/>
              <a:buNone/>
              <a:defRPr/>
            </a:pPr>
            <a:r>
              <a:rPr lang="en-GB" sz="1800" b="1" kern="0" dirty="0">
                <a:solidFill>
                  <a:srgbClr val="C00000"/>
                </a:solidFill>
                <a:latin typeface="Arial" panose="020B0604020202020204"/>
                <a:cs typeface="Arial" panose="020B0604020202020204"/>
              </a:rPr>
              <a:t>*The specification can improve marks gained in other sections</a:t>
            </a:r>
          </a:p>
          <a:p>
            <a:pPr lvl="1">
              <a:buClrTx/>
              <a:defRPr/>
            </a:pPr>
            <a:endParaRPr lang="en-GB" sz="2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endParaRPr lang="en-GB" sz="2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buFont typeface="Wingdings" panose="05000000000000000000" pitchFamily="2" charset="2"/>
              <a:buChar char="Ø"/>
              <a:defRPr/>
            </a:pPr>
            <a:endParaRPr lang="en-GB" sz="2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4824536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Example of a detailed specification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2156" y="999892"/>
            <a:ext cx="5002670" cy="25644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706" y="2405756"/>
            <a:ext cx="4634131" cy="39433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072" y="3949992"/>
            <a:ext cx="3260250" cy="23991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4824536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Example of a limited specification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2428" y="908720"/>
            <a:ext cx="5864601" cy="58326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r="18814"/>
          <a:stretch>
            <a:fillRect/>
          </a:stretch>
        </p:blipFill>
        <p:spPr>
          <a:xfrm>
            <a:off x="75054" y="4221088"/>
            <a:ext cx="3096343" cy="2363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/>
          <p:nvPr/>
        </p:nvSpPr>
        <p:spPr>
          <a:xfrm>
            <a:off x="323528" y="404664"/>
            <a:ext cx="8496944" cy="5400600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Generating ideas: </a:t>
            </a:r>
          </a:p>
          <a:p>
            <a:pPr marL="0" indent="0">
              <a:buClrTx/>
              <a:buNone/>
              <a:defRPr/>
            </a:pPr>
            <a:r>
              <a:rPr lang="en-GB" sz="20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What went well</a:t>
            </a:r>
            <a:endParaRPr lang="en-GB" sz="2000" b="1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m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ost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candidates generated ideas that addressed the brief</a:t>
            </a: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Reasons why candidates didn’t access marks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l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imited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use of idea generation techniques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p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roducing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2-5 ideas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deas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lacked diversity or creativity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deas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were simply shapes or drawings of structures- no function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n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ot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N5 level</a:t>
            </a:r>
          </a:p>
          <a:p>
            <a:pPr marL="914400" lvl="2" indent="0">
              <a:buClrTx/>
              <a:buNone/>
              <a:defRPr/>
            </a:pPr>
            <a:endParaRPr lang="en-GB" sz="1800" b="1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Advice for the preparation of future candidates: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Good idea generation: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h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as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ideas that addressed the brief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h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as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 wide range of ideas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h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as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creative and diverse ideas</a:t>
            </a:r>
          </a:p>
          <a:p>
            <a:pPr>
              <a:buClrTx/>
              <a:buFont typeface="Wingdings" panose="05000000000000000000" pitchFamily="2" charset="2"/>
              <a:buChar char="Ø"/>
              <a:defRPr/>
            </a:pP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831850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National</a:t>
            </a:r>
            <a:r>
              <a:rPr kumimoji="0" lang="en-GB" sz="4400" b="1" i="0" u="none" strike="noStrike" kern="0" cap="none" spc="0" normalizeH="0" noProof="0" dirty="0" smtClean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5 </a:t>
            </a:r>
            <a:endParaRPr kumimoji="0" lang="en-GB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Design and Manufacture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C99D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Understanding Standards</a:t>
            </a:r>
            <a:endParaRPr kumimoji="0" lang="en-GB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4400" b="1" i="0" u="none" strike="noStrike" kern="0" cap="none" spc="0" normalizeH="0" baseline="0" noProof="0" dirty="0">
              <a:ln>
                <a:noFill/>
              </a:ln>
              <a:solidFill>
                <a:srgbClr val="CC99D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465138" y="2781300"/>
            <a:ext cx="8229600" cy="12954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5929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4824536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Example of limited</a:t>
            </a:r>
          </a:p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and effective </a:t>
            </a:r>
          </a:p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idea </a:t>
            </a:r>
          </a:p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generation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85" y="3129491"/>
            <a:ext cx="5065003" cy="3524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7713" t="13601" r="22438" b="10801"/>
          <a:stretch>
            <a:fillRect/>
          </a:stretch>
        </p:blipFill>
        <p:spPr>
          <a:xfrm>
            <a:off x="4524435" y="359185"/>
            <a:ext cx="4320480" cy="30698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Straight Arrow Connector 5"/>
          <p:cNvCxnSpPr/>
          <p:nvPr/>
        </p:nvCxnSpPr>
        <p:spPr>
          <a:xfrm>
            <a:off x="3418840" y="692785"/>
            <a:ext cx="1009015" cy="0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195483" y="1484278"/>
            <a:ext cx="0" cy="1584176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/>
          <p:nvPr/>
        </p:nvSpPr>
        <p:spPr>
          <a:xfrm>
            <a:off x="323528" y="404664"/>
            <a:ext cx="8496944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Exploring: </a:t>
            </a:r>
          </a:p>
          <a:p>
            <a:pPr marL="0" indent="0">
              <a:buClrTx/>
              <a:buNone/>
              <a:defRPr/>
            </a:pPr>
            <a:r>
              <a:rPr lang="en-GB" sz="20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What went well</a:t>
            </a:r>
            <a:endParaRPr lang="en-GB" sz="2000" b="1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m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ost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candidates proposal evolved in some way from the initial idea</a:t>
            </a: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chemeClr val="tx1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Reasons why candidates didn’t access marks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e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xploration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limited often to shape change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l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ack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of alternatives considered and not all proposals evolved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l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imited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/ no use of information in the specification and/or brief</a:t>
            </a: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Advice for the preparation of future candidates: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Good exploration: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makes use of the brief/specification and has clear exploration of alternatives for these key points such as:</a:t>
            </a:r>
          </a:p>
          <a:p>
            <a:pPr lvl="2">
              <a:buClrTx/>
              <a:buFont typeface="Wingdings" panose="05000000000000000000" pitchFamily="2" charset="2"/>
              <a:buChar char=""/>
              <a:defRPr/>
            </a:pP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incorporating the theme </a:t>
            </a:r>
          </a:p>
          <a:p>
            <a:pPr lvl="2">
              <a:buClrTx/>
              <a:buFont typeface="Wingdings" panose="05000000000000000000" pitchFamily="2" charset="2"/>
              <a:buChar char="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methods of holding, position of, arrangement and orientation of objects</a:t>
            </a:r>
          </a:p>
          <a:p>
            <a:pPr lvl="2">
              <a:buClrTx/>
              <a:buFont typeface="Wingdings" panose="05000000000000000000" pitchFamily="2" charset="2"/>
              <a:buChar char="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methods for manufacturing and assembling </a:t>
            </a:r>
          </a:p>
          <a:p>
            <a:pPr lvl="2">
              <a:buClrTx/>
              <a:buFont typeface="Wingdings" panose="05000000000000000000" pitchFamily="2" charset="2"/>
              <a:buChar char="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restrictions –element of movement, hanging, ease of use ..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shows evolution from the initial idea</a:t>
            </a:r>
          </a:p>
          <a:p>
            <a:pPr marL="457200" lvl="1" indent="0">
              <a:buClrTx/>
              <a:buNone/>
              <a:defRPr/>
            </a:pPr>
            <a:r>
              <a:rPr lang="en-GB" sz="1800" b="1" kern="0" dirty="0">
                <a:solidFill>
                  <a:srgbClr val="C00000"/>
                </a:solidFill>
                <a:latin typeface="Arial" panose="020B0604020202020204"/>
                <a:cs typeface="Arial" panose="020B0604020202020204"/>
              </a:rPr>
              <a:t>*Effective exploration can improve marks gained in other sections</a:t>
            </a:r>
          </a:p>
          <a:p>
            <a:pPr lvl="1">
              <a:buClrTx/>
              <a:defRPr/>
            </a:pP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82809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Example of limited exploration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999892"/>
            <a:ext cx="5910412" cy="40829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063" y="2204864"/>
            <a:ext cx="5472608" cy="37815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2506" y="2877501"/>
            <a:ext cx="5601494" cy="39563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712879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Examples of effective exploration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60" y="999892"/>
            <a:ext cx="4916251" cy="34014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920" y="3140968"/>
            <a:ext cx="4838626" cy="3407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/>
          <p:nvPr/>
        </p:nvSpPr>
        <p:spPr>
          <a:xfrm>
            <a:off x="323528" y="404664"/>
            <a:ext cx="8496944" cy="5688632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Refining: </a:t>
            </a:r>
          </a:p>
          <a:p>
            <a:pPr marL="0" indent="0">
              <a:buClrTx/>
              <a:buNone/>
              <a:defRPr/>
            </a:pPr>
            <a:r>
              <a:rPr lang="en-GB" sz="20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What went well</a:t>
            </a:r>
            <a:endParaRPr lang="en-GB" sz="2000" b="1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m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ost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candidates were able to generate some evidence for refinement</a:t>
            </a: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s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ome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candidates used modelling effectively to refine their proposal</a:t>
            </a: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chemeClr val="tx1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Reasons why candidates didn’t access marks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ecisions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were not recorded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l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ack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of refinement activity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p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oor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exploration left candidates with little opportunity to record decisions</a:t>
            </a: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Advice for the preparation of future candidates: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Good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refinement will have: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final decisions clearly recorded during the development section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used the key points (facts) in the brief and specification such as function, aesthetics, sizes </a:t>
            </a:r>
            <a:r>
              <a:rPr lang="en-GB" sz="1800" kern="0" dirty="0" err="1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etc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ea typeface="+mn-ea"/>
              <a:cs typeface="Arial" panose="020B0604020202020204"/>
            </a:endParaRP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clear decisions for manufacturing, such as material, parts, and assembly detailed prior to the planning for manufacture pro 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forma  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ea typeface="+mn-ea"/>
              <a:cs typeface="Arial" panose="020B0604020202020204"/>
            </a:endParaRP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used of modelling to allow informed understanding and allow meaningful decisions to be made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315" y="476885"/>
            <a:ext cx="320992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Example of effective refinement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260648"/>
            <a:ext cx="4674094" cy="32585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615" y="3641143"/>
            <a:ext cx="4607749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829" r="4708"/>
          <a:stretch>
            <a:fillRect/>
          </a:stretch>
        </p:blipFill>
        <p:spPr>
          <a:xfrm>
            <a:off x="90736" y="3641143"/>
            <a:ext cx="4206812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>
            <a:off x="4067944" y="4869160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/>
          <p:nvPr/>
        </p:nvSpPr>
        <p:spPr>
          <a:xfrm>
            <a:off x="323528" y="404664"/>
            <a:ext cx="8496944" cy="5688632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Application of knowledge:</a:t>
            </a:r>
            <a:r>
              <a:rPr lang="en-GB" sz="2400" b="1" kern="0" dirty="0">
                <a:solidFill>
                  <a:schemeClr val="tx1"/>
                </a:solidFill>
                <a:latin typeface="Arial" panose="020B0604020202020204"/>
                <a:cs typeface="Arial" panose="020B0604020202020204"/>
              </a:rPr>
              <a:t> </a:t>
            </a:r>
          </a:p>
          <a:p>
            <a:pPr marL="0" indent="0">
              <a:buClrTx/>
              <a:buNone/>
              <a:defRPr/>
            </a:pPr>
            <a:r>
              <a:rPr lang="en-GB" sz="20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What went well</a:t>
            </a:r>
            <a:endParaRPr lang="en-GB" sz="2000" b="1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Design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 - Some candidates made good use of the theme and sizes of the items to explore and 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refine. 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Materials and Manufacturing-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Most candidates considered assembly </a:t>
            </a:r>
          </a:p>
          <a:p>
            <a:pPr>
              <a:buClrTx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Reasons why candidates didn’t access marks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lvl="1">
              <a:buClrTx/>
              <a:buFont typeface="Wingdings" panose="05000000000000000000" pitchFamily="2" charset="2"/>
              <a:buChar char="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l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imited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use/reference to the brief/specification</a:t>
            </a:r>
          </a:p>
          <a:p>
            <a:pPr lvl="1">
              <a:buClrTx/>
              <a:buFont typeface="Wingdings" panose="05000000000000000000" pitchFamily="2" charset="2"/>
              <a:buChar char="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l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ack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of meaningful exploration and refinement left candidates with little opportunity to apply knowledge</a:t>
            </a:r>
          </a:p>
          <a:p>
            <a:pPr lvl="1">
              <a:buClrTx/>
              <a:buFont typeface="Wingdings" panose="05000000000000000000" pitchFamily="2" charset="2"/>
              <a:buChar char="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s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uperficial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comments </a:t>
            </a: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Advice for the preparation of future candidates: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Good application of knowledge: </a:t>
            </a:r>
          </a:p>
          <a:p>
            <a:pPr lvl="1">
              <a:buClrTx/>
              <a:buFont typeface="Wingdings" panose="05000000000000000000" pitchFamily="2" charset="2"/>
              <a:buChar char="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communicates how well an idea meets the specification, improvements that have been made or are required, as it is explored and refined. </a:t>
            </a:r>
          </a:p>
          <a:p>
            <a:pPr lvl="1">
              <a:buClrTx/>
              <a:buFont typeface="Wingdings" panose="05000000000000000000" pitchFamily="2" charset="2"/>
              <a:buChar char="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uses information gained from the brief, specification and modelling</a:t>
            </a:r>
          </a:p>
          <a:p>
            <a:pPr lvl="1">
              <a:buClrTx/>
              <a:buFont typeface="Wingdings" panose="05000000000000000000" pitchFamily="2" charset="2"/>
              <a:buChar char="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has meaningful reference to theme function, sizes, aesthetics, ease of use</a:t>
            </a:r>
          </a:p>
          <a:p>
            <a:pPr lvl="1">
              <a:buClrTx/>
              <a:buFont typeface="Wingdings" panose="05000000000000000000" pitchFamily="2" charset="2"/>
              <a:buChar char="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justifies decisions relating to practical skills and manufacturing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/>
          <p:nvPr/>
        </p:nvSpPr>
        <p:spPr>
          <a:xfrm>
            <a:off x="323528" y="404664"/>
            <a:ext cx="8496944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Using models: </a:t>
            </a:r>
          </a:p>
          <a:p>
            <a:pPr marL="0" indent="0">
              <a:buClrTx/>
              <a:buNone/>
              <a:defRPr/>
            </a:pPr>
            <a:r>
              <a:rPr lang="en-GB" sz="20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What went well</a:t>
            </a:r>
            <a:endParaRPr lang="en-GB" sz="2000" b="1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Evidence of more candidates using models in their work</a:t>
            </a: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Some candidates used CAD or physical models to work out difficult sizes</a:t>
            </a:r>
          </a:p>
          <a:p>
            <a:pPr marL="0" indent="0">
              <a:buClrTx/>
              <a:buNone/>
              <a:defRPr/>
            </a:pP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Reasons why candidates didn’t access marks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Limited/no </a:t>
            </a:r>
            <a:r>
              <a:rPr lang="en-GB" sz="18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use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 of modelling</a:t>
            </a: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Models didn’t add anything to graphics/ bolt on/ no clear findings</a:t>
            </a:r>
          </a:p>
          <a:p>
            <a:pPr marL="57150" indent="0">
              <a:buClrTx/>
              <a:buNone/>
              <a:defRPr/>
            </a:pP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  <a:p>
            <a:pPr marL="57150" indent="0">
              <a:buClrTx/>
              <a:buNone/>
              <a:defRPr/>
            </a:pPr>
            <a:r>
              <a:rPr lang="en-GB" sz="1800" b="1" kern="0" dirty="0" smtClean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Advice </a:t>
            </a: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for the preparation of future candidates: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Good use of models will be used intuitively for a range of purposes such as to: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generate initial ideas or communicate something that’s difficult to sketch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test sizes, access – test things fit/work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test overall size, stability, work out sizes, proportion, scale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test moving parts or assembly of parts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evaluate alternatives</a:t>
            </a:r>
          </a:p>
          <a:p>
            <a:pPr marL="457200" lvl="1" indent="0">
              <a:buClrTx/>
              <a:buNone/>
              <a:defRPr/>
            </a:pPr>
            <a:r>
              <a:rPr lang="en-GB" sz="1800" b="1" kern="0" dirty="0">
                <a:solidFill>
                  <a:srgbClr val="C00000"/>
                </a:solidFill>
                <a:latin typeface="Arial" panose="020B0604020202020204"/>
                <a:cs typeface="Arial" panose="020B0604020202020204"/>
              </a:rPr>
              <a:t>*Using models can improve marks gained in other sections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315" y="476885"/>
            <a:ext cx="44430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Example of effective use of modelling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426" y="314813"/>
            <a:ext cx="4462070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829" r="4708"/>
          <a:stretch>
            <a:fillRect/>
          </a:stretch>
        </p:blipFill>
        <p:spPr>
          <a:xfrm>
            <a:off x="133364" y="2204864"/>
            <a:ext cx="4206812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7408" y="3573016"/>
            <a:ext cx="4579088" cy="30770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87449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Example of modelling with adequate or limited effect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93" y="1450286"/>
            <a:ext cx="4094907" cy="28083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7884" y="1458753"/>
            <a:ext cx="4051423" cy="28859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0" name="Straight Arrow Connector 9"/>
          <p:cNvCxnSpPr/>
          <p:nvPr/>
        </p:nvCxnSpPr>
        <p:spPr>
          <a:xfrm flipH="1">
            <a:off x="4158927" y="980728"/>
            <a:ext cx="100673" cy="5760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372200" y="908720"/>
            <a:ext cx="0" cy="7200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Aims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395288" y="1484313"/>
            <a:ext cx="7777163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 provide teachers, lecturers and assessors with: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>
              <a:buClrTx/>
              <a:buFont typeface="Wingdings"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 understanding of the key issues impacting on candidate performance in N5 Assignment:</a:t>
            </a: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design</a:t>
            </a:r>
            <a:endParaRPr lang="en-GB" sz="2400" b="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>
              <a:buClrTx/>
              <a:buFont typeface="Wingdings"/>
              <a:buChar char="w"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 opportunity to consider approaches to building candidate skill in key areas.</a:t>
            </a: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 </a:t>
            </a:r>
            <a:endParaRPr lang="en-GB" sz="2400" b="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489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/>
          <p:nvPr/>
        </p:nvSpPr>
        <p:spPr>
          <a:xfrm>
            <a:off x="323528" y="404664"/>
            <a:ext cx="8496944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Using graphics:</a:t>
            </a:r>
            <a:r>
              <a:rPr lang="en-GB" sz="2400" b="1" kern="0" dirty="0">
                <a:solidFill>
                  <a:schemeClr val="tx1"/>
                </a:solidFill>
                <a:latin typeface="Arial" panose="020B0604020202020204"/>
                <a:cs typeface="Arial" panose="020B0604020202020204"/>
              </a:rPr>
              <a:t> </a:t>
            </a:r>
          </a:p>
          <a:p>
            <a:pPr marL="0" indent="0">
              <a:buClrTx/>
              <a:buNone/>
              <a:defRPr/>
            </a:pPr>
            <a:r>
              <a:rPr lang="en-GB" sz="20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What went well</a:t>
            </a:r>
            <a:endParaRPr lang="en-GB" sz="2000" b="1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Candidates generally used graphics to communicate 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well.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Almost all candidates communicated detail of sizes and parts in the plan for 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manufacture.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Reasons why candidates didn’t access marks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Not all graphics were appropriate for N5 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level.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l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ack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of exploration or refinement gave candidates little to</a:t>
            </a:r>
            <a:r>
              <a:rPr lang="en-GB" sz="18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 use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graphics</a:t>
            </a:r>
          </a:p>
          <a:p>
            <a:pPr>
              <a:buClrTx/>
              <a:defRPr/>
            </a:pP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5715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Advice for the preparation of future candidates: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2D and/or pictorial, CAD or manual graphic will be used effectively for a range of purposes such as to communicate: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initial ideas and alternatives during exploration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moving parts, position of items, functional aspects 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details of an idea such as material thickness, and simple exploded or detailed views to show assembly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dimensions of the proposal or its parts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482453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Limited use of graphics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78" y="1020521"/>
            <a:ext cx="4786876" cy="34273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3861048"/>
            <a:ext cx="3052053" cy="28110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0394" y="999892"/>
            <a:ext cx="3882760" cy="27337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176" y="3777130"/>
            <a:ext cx="2592288" cy="28949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/>
          <p:nvPr/>
        </p:nvSpPr>
        <p:spPr>
          <a:xfrm>
            <a:off x="323528" y="404664"/>
            <a:ext cx="8640960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GB" sz="2400" b="1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Planning for manufacture: </a:t>
            </a:r>
          </a:p>
          <a:p>
            <a:pPr marL="0" indent="0">
              <a:buClrTx/>
              <a:buNone/>
              <a:defRPr/>
            </a:pPr>
            <a:r>
              <a:rPr lang="en-GB" sz="20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What went well</a:t>
            </a:r>
            <a:endParaRPr lang="en-GB" sz="2000" b="1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p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ro </a:t>
            </a: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forma performed well</a:t>
            </a: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Almost all candidates completed the pro forma with sufficient information and 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clarity.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Reasons why candidates didn’t access marks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Candidates did not always communicate how the parts would be assembled or what the final proposal should look 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like.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  <a:p>
            <a:pPr>
              <a:buClrTx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The proposal was not of a suitable complexity to allow access to full marks in planning at N5 </a:t>
            </a:r>
            <a:r>
              <a:rPr lang="en-GB" sz="1800" kern="0" dirty="0" smtClean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level.</a:t>
            </a:r>
            <a:endParaRPr lang="en-GB" sz="1800" kern="0" dirty="0">
              <a:solidFill>
                <a:srgbClr val="002060"/>
              </a:solidFill>
              <a:latin typeface="Arial" panose="020B0604020202020204"/>
              <a:cs typeface="Arial" panose="020B0604020202020204"/>
            </a:endParaRPr>
          </a:p>
          <a:p>
            <a:pPr marL="57150" indent="0">
              <a:buClrTx/>
              <a:buNone/>
              <a:defRPr/>
            </a:pPr>
            <a:r>
              <a:rPr lang="en-GB" sz="1800" b="1" kern="0" dirty="0">
                <a:solidFill>
                  <a:srgbClr val="AE7BD1"/>
                </a:solidFill>
                <a:latin typeface="Arial" panose="020B0604020202020204"/>
                <a:cs typeface="Arial" panose="020B0604020202020204"/>
              </a:rPr>
              <a:t>Advice for the preparation of future candidates:</a:t>
            </a: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0" indent="0">
              <a:buClrTx/>
              <a:buNone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cs typeface="Arial" panose="020B0604020202020204"/>
              </a:rPr>
              <a:t>A good plan for manufacture incudes: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sufficient detail in the sequence with tools/equipment relevant to each stage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 dimensioned graphic communicating the sizes of the proposal or its parts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 graphic/model to communicate what the final assembled proposal should look like</a:t>
            </a:r>
          </a:p>
          <a:p>
            <a:pPr marL="342900" lvl="1" indent="-342900">
              <a:buClrTx/>
              <a:buFont typeface="Wingdings" panose="05000000000000000000" pitchFamily="2" charset="2"/>
              <a:buChar char="w"/>
              <a:defRPr/>
            </a:pPr>
            <a:r>
              <a:rPr lang="en-GB" sz="18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 completed cutting list </a:t>
            </a:r>
          </a:p>
          <a:p>
            <a:pPr lvl="1">
              <a:buClrTx/>
              <a:defRPr/>
            </a:pP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lvl="1">
              <a:buClrTx/>
              <a:defRPr/>
            </a:pPr>
            <a:endParaRPr lang="en-GB" sz="1800" kern="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315" y="476885"/>
            <a:ext cx="62877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Effective plan for manufacture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335" y="998855"/>
            <a:ext cx="7593330" cy="5160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315" y="476885"/>
            <a:ext cx="59302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</a:rPr>
              <a:t>Limited plan for manufacture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95" y="998855"/>
            <a:ext cx="7623810" cy="5218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Workshop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</a:rPr>
              <a:t>1: Idea Generation </a:t>
            </a:r>
            <a:r>
              <a:rPr lang="en-GB" kern="0" dirty="0">
                <a:solidFill>
                  <a:srgbClr val="002060"/>
                </a:solidFill>
                <a:cs typeface="Arial" panose="020B0604020202020204"/>
              </a:rPr>
              <a:t> </a:t>
            </a:r>
            <a:endParaRPr lang="en-GB" sz="3600" b="1" i="0" u="none" strike="noStrike" kern="0" cap="none" spc="0" baseline="0" noProof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323850" y="1268413"/>
            <a:ext cx="7777163" cy="460851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0113" y="1273175"/>
            <a:ext cx="4732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en-GB" kern="1200" cap="none" spc="0" normalizeH="0" baseline="0" noProof="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432" y="1228397"/>
            <a:ext cx="76327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</a:rPr>
              <a:t>Task 1 &amp; 2</a:t>
            </a:r>
          </a:p>
          <a:p>
            <a: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</a:rPr>
              <a:t>Purpose: </a:t>
            </a:r>
          </a:p>
          <a:p>
            <a:r>
              <a:rPr lang="en-GB" sz="2400" b="1" dirty="0">
                <a:solidFill>
                  <a:srgbClr val="AE7BD1"/>
                </a:solidFill>
                <a:latin typeface="Arial" panose="020B0604020202020204" pitchFamily="34" charset="0"/>
              </a:rPr>
              <a:t>As a teacher, use to:</a:t>
            </a:r>
          </a:p>
          <a:p>
            <a:pPr marL="342900" indent="-342900">
              <a:buFont typeface="Wingdings" panose="05000000000000000000" pitchFamily="2" charset="2"/>
              <a:buChar char=""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encourage use of basic techniques to generate appropriate ideas </a:t>
            </a:r>
            <a:endParaRPr lang="en-GB" sz="2400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"/>
            </a:pP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develop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use of modelling in idea generation stage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en-GB" sz="2400" b="1" dirty="0">
                <a:solidFill>
                  <a:srgbClr val="AE7BD1"/>
                </a:solidFill>
                <a:latin typeface="Arial" panose="020B0604020202020204" pitchFamily="34" charset="0"/>
              </a:rPr>
              <a:t>Candidates will learn </a:t>
            </a:r>
            <a:r>
              <a:rPr lang="en-GB" sz="2400" b="1" dirty="0" smtClean="0">
                <a:solidFill>
                  <a:srgbClr val="AE7BD1"/>
                </a:solidFill>
                <a:latin typeface="Arial" panose="020B0604020202020204" pitchFamily="34" charset="0"/>
              </a:rPr>
              <a:t>to:</a:t>
            </a:r>
          </a:p>
          <a:p>
            <a:pPr marL="342900" indent="-342900">
              <a:buFont typeface="Wingdings" panose="05000000000000000000" pitchFamily="2" charset="2"/>
              <a:buChar char=""/>
            </a:pP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use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basic idea generation techniques to generate 3D </a:t>
            </a: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ideas</a:t>
            </a:r>
          </a:p>
          <a:p>
            <a:pPr marL="342900" indent="-342900">
              <a:buFont typeface="Wingdings" panose="05000000000000000000" pitchFamily="2" charset="2"/>
              <a:buChar char=""/>
            </a:pP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use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modelling during idea generation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Workshop 1: Idea Generation</a:t>
            </a:r>
            <a:r>
              <a:rPr lang="en-GB" kern="0" dirty="0">
                <a:solidFill>
                  <a:srgbClr val="002060"/>
                </a:solidFill>
                <a:cs typeface="Arial" panose="020B0604020202020204"/>
              </a:rPr>
              <a:t> </a:t>
            </a:r>
            <a:endParaRPr lang="en-GB" sz="3600" b="1" i="0" u="none" strike="noStrike" kern="0" cap="none" spc="0" baseline="0" noProof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323850" y="1268413"/>
            <a:ext cx="7777163" cy="460851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2048" y="1952565"/>
            <a:ext cx="468630" cy="11988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2400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2400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en-GB" sz="2400" kern="1200" cap="none" spc="0" normalizeH="0" baseline="0" noProof="0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495" y="1947803"/>
            <a:ext cx="770485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AE7BD1"/>
                </a:solidFill>
                <a:latin typeface="Arial" panose="020B0604020202020204" pitchFamily="34" charset="0"/>
              </a:rPr>
              <a:t>a)  Take 5 of the pre-cut card shapes </a:t>
            </a:r>
          </a:p>
          <a:p>
            <a:endParaRPr lang="en-GB" sz="2400" dirty="0">
              <a:solidFill>
                <a:srgbClr val="CC99D1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19" y="2365516"/>
            <a:ext cx="6192688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"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c</a:t>
            </a: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reate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5 structures which will support a pencil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3495" y="3441161"/>
            <a:ext cx="489654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AE7BD1"/>
                </a:solidFill>
                <a:latin typeface="Arial" panose="020B0604020202020204" pitchFamily="34" charset="0"/>
              </a:rPr>
              <a:t>b)  Take 5 of the card strips </a:t>
            </a:r>
          </a:p>
          <a:p>
            <a:endParaRPr lang="en-GB" sz="2400" dirty="0">
              <a:solidFill>
                <a:srgbClr val="CC99D1"/>
              </a:solidFill>
              <a:latin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9519" y="3885327"/>
            <a:ext cx="7056784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1" hangingPunct="1">
              <a:buFont typeface="Wingdings" panose="05000000000000000000" pitchFamily="2" charset="2"/>
              <a:buChar char=""/>
              <a:tabLst>
                <a:tab pos="6724650" algn="l"/>
              </a:tabLst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u</a:t>
            </a:r>
            <a:r>
              <a:rPr lang="en-GB" sz="2400" kern="0" dirty="0" smtClean="0">
                <a:solidFill>
                  <a:srgbClr val="00206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se </a:t>
            </a:r>
            <a:r>
              <a:rPr lang="en-GB" sz="2400" kern="0" dirty="0">
                <a:solidFill>
                  <a:srgbClr val="00206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pre-drawn line as profile for strip of card to generate structure </a:t>
            </a:r>
            <a:r>
              <a:rPr lang="en-GB" sz="2400" kern="0" dirty="0" smtClean="0">
                <a:solidFill>
                  <a:srgbClr val="00206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to </a:t>
            </a:r>
            <a:r>
              <a:rPr lang="en-GB" sz="2400" kern="0" dirty="0">
                <a:solidFill>
                  <a:srgbClr val="00206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support pencil</a:t>
            </a:r>
          </a:p>
          <a:p>
            <a:pPr marL="342900" lvl="0" indent="-342900" eaLnBrk="1" hangingPunct="1">
              <a:buFont typeface="Wingdings" panose="05000000000000000000" pitchFamily="2" charset="2"/>
              <a:buChar char=""/>
              <a:tabLst>
                <a:tab pos="6724650" algn="l"/>
              </a:tabLst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d</a:t>
            </a:r>
            <a:r>
              <a:rPr lang="en-GB" sz="2400" kern="0" dirty="0" smtClean="0">
                <a:solidFill>
                  <a:srgbClr val="00206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raw </a:t>
            </a:r>
            <a:r>
              <a:rPr lang="en-GB" sz="2400" kern="0" dirty="0">
                <a:solidFill>
                  <a:srgbClr val="00206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another line and repeat (4 times)</a:t>
            </a:r>
          </a:p>
        </p:txBody>
      </p:sp>
      <p:sp>
        <p:nvSpPr>
          <p:cNvPr id="21" name="Title 1"/>
          <p:cNvSpPr txBox="1"/>
          <p:nvPr/>
        </p:nvSpPr>
        <p:spPr>
          <a:xfrm>
            <a:off x="468312" y="1195082"/>
            <a:ext cx="8207375" cy="10795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j-ea"/>
                <a:cs typeface="+mj-cs"/>
              </a:rPr>
              <a:t>Task 1</a:t>
            </a:r>
            <a:r>
              <a:rPr lang="en-GB" sz="2800" kern="0" dirty="0">
                <a:solidFill>
                  <a:srgbClr val="002060"/>
                </a:solidFill>
                <a:cs typeface="Arial" panose="020B0604020202020204"/>
              </a:rPr>
              <a:t> </a:t>
            </a:r>
            <a:endParaRPr lang="en-GB" sz="2800" b="1" i="0" u="none" strike="noStrike" kern="0" cap="none" spc="0" baseline="0" noProof="0" dirty="0">
              <a:solidFill>
                <a:srgbClr val="002060"/>
              </a:solidFill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6" grpId="0"/>
      <p:bldP spid="11" grpId="0"/>
      <p:bldP spid="18" grpId="0"/>
      <p:bldP spid="19" grpId="0"/>
      <p:bldP spid="2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j-ea"/>
                <a:cs typeface="+mj-cs"/>
              </a:rPr>
              <a:t>Workshop 1: Idea Generation</a:t>
            </a:r>
            <a:r>
              <a:rPr lang="en-GB" kern="0" dirty="0">
                <a:solidFill>
                  <a:srgbClr val="002060"/>
                </a:solidFill>
                <a:cs typeface="Arial" panose="020B0604020202020204"/>
              </a:rPr>
              <a:t> </a:t>
            </a:r>
            <a:endParaRPr lang="en-GB" sz="3600" b="1" i="0" u="none" strike="noStrike" kern="0" cap="none" spc="0" baseline="0" noProof="0" dirty="0">
              <a:solidFill>
                <a:srgbClr val="002060"/>
              </a:solidFill>
              <a:cs typeface="Arial" panose="020B0604020202020204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323850" y="1268413"/>
            <a:ext cx="7777163" cy="460851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2047" y="1733558"/>
            <a:ext cx="4732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en-GB" kern="1200" cap="none" spc="0" normalizeH="0" baseline="0" noProof="0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494" y="1728796"/>
            <a:ext cx="77048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AE7BD1"/>
                </a:solidFill>
                <a:latin typeface="Arial" panose="020B0604020202020204" pitchFamily="34" charset="0"/>
              </a:rPr>
              <a:t>a)  Take A5 Card </a:t>
            </a:r>
          </a:p>
          <a:p>
            <a:endParaRPr lang="en-GB" sz="2800" dirty="0">
              <a:solidFill>
                <a:srgbClr val="CC99D1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17" y="2146509"/>
            <a:ext cx="7056783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"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u</a:t>
            </a: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sing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3 folds, create a structure </a:t>
            </a: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which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will support a plastic cup</a:t>
            </a:r>
          </a:p>
          <a:p>
            <a:pPr marL="342900" indent="-342900">
              <a:buFont typeface="Wingdings" panose="05000000000000000000" pitchFamily="2" charset="2"/>
              <a:buChar char=""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r</a:t>
            </a: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epeat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493" y="3541419"/>
            <a:ext cx="489654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AE7BD1"/>
                </a:solidFill>
                <a:latin typeface="Arial" panose="020B0604020202020204" pitchFamily="34" charset="0"/>
              </a:rPr>
              <a:t>b) Take A5 Card </a:t>
            </a:r>
          </a:p>
          <a:p>
            <a:endParaRPr lang="en-GB" sz="2400" dirty="0">
              <a:solidFill>
                <a:srgbClr val="CC99D1"/>
              </a:solidFill>
              <a:latin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9517" y="3985585"/>
            <a:ext cx="7056784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"/>
              <a:tabLst>
                <a:tab pos="6724650" algn="l"/>
              </a:tabLst>
              <a:defRPr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d</a:t>
            </a: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raw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3 random lines across card</a:t>
            </a:r>
          </a:p>
          <a:p>
            <a:pPr marL="342900" indent="-342900">
              <a:buFont typeface="Wingdings" panose="05000000000000000000" pitchFamily="2" charset="2"/>
              <a:buChar char=""/>
              <a:tabLst>
                <a:tab pos="6724650" algn="l"/>
              </a:tabLst>
              <a:defRPr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c</a:t>
            </a: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ut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pieces </a:t>
            </a:r>
          </a:p>
          <a:p>
            <a:pPr marL="342900" lvl="0" indent="-342900">
              <a:buFont typeface="Wingdings" panose="05000000000000000000" pitchFamily="2" charset="2"/>
              <a:buChar char=""/>
              <a:tabLst>
                <a:tab pos="6724650" algn="l"/>
              </a:tabLst>
              <a:defRPr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u</a:t>
            </a: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se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pieces to create a </a:t>
            </a: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structure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which will support a plastic cup </a:t>
            </a:r>
          </a:p>
          <a:p>
            <a:pPr marL="342900" indent="-342900">
              <a:buFont typeface="Wingdings" panose="05000000000000000000" pitchFamily="2" charset="2"/>
              <a:buChar char=""/>
              <a:tabLst>
                <a:tab pos="6724650" algn="l"/>
              </a:tabLst>
              <a:defRPr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</a:rPr>
              <a:t>r</a:t>
            </a: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epeat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lvl="0" eaLnBrk="1" hangingPunct="1">
              <a:tabLst>
                <a:tab pos="6724650" algn="l"/>
              </a:tabLst>
              <a:defRPr/>
            </a:pPr>
            <a:endParaRPr lang="en-GB" sz="2400" kern="0" dirty="0">
              <a:solidFill>
                <a:srgbClr val="002060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itle 1"/>
          <p:cNvSpPr txBox="1"/>
          <p:nvPr/>
        </p:nvSpPr>
        <p:spPr>
          <a:xfrm>
            <a:off x="468312" y="1195082"/>
            <a:ext cx="8207375" cy="10795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j-ea"/>
                <a:cs typeface="+mj-cs"/>
              </a:rPr>
              <a:t>Task 2</a:t>
            </a:r>
            <a:r>
              <a:rPr lang="en-GB" sz="2800" kern="0" dirty="0">
                <a:solidFill>
                  <a:srgbClr val="002060"/>
                </a:solidFill>
                <a:cs typeface="Arial" panose="020B0604020202020204"/>
              </a:rPr>
              <a:t> </a:t>
            </a:r>
            <a:endParaRPr lang="en-GB" sz="2800" b="1" i="0" u="none" strike="noStrike" kern="0" cap="none" spc="0" baseline="0" noProof="0" dirty="0">
              <a:solidFill>
                <a:srgbClr val="002060"/>
              </a:solidFill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6" grpId="0"/>
      <p:bldP spid="11" grpId="0"/>
      <p:bldP spid="18" grpId="0"/>
      <p:bldP spid="19" grpId="0"/>
      <p:bldP spid="2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Good Example</a:t>
            </a:r>
            <a:r>
              <a:rPr lang="en-GB" kern="0" dirty="0">
                <a:solidFill>
                  <a:srgbClr val="002060"/>
                </a:solidFill>
                <a:cs typeface="Arial" panose="020B0604020202020204"/>
              </a:rPr>
              <a:t> </a:t>
            </a:r>
            <a:endParaRPr lang="en-GB" sz="3600" b="1" i="0" u="none" strike="noStrike" kern="0" cap="none" spc="0" baseline="0" noProof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323850" y="1268413"/>
            <a:ext cx="7777163" cy="460851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3"/>
          <a:srcRect t="11623" r="814" b="4616"/>
          <a:stretch>
            <a:fillRect/>
          </a:stretch>
        </p:blipFill>
        <p:spPr>
          <a:xfrm>
            <a:off x="694055" y="1268730"/>
            <a:ext cx="7757160" cy="418020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Workshop 2: Exploration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</a:rPr>
              <a:t> </a:t>
            </a:r>
            <a:r>
              <a:rPr lang="en-GB" kern="0" dirty="0">
                <a:solidFill>
                  <a:srgbClr val="002060"/>
                </a:solidFill>
                <a:cs typeface="Arial" panose="020B0604020202020204"/>
              </a:rPr>
              <a:t> </a:t>
            </a:r>
            <a:endParaRPr lang="en-GB" sz="3600" b="1" i="0" u="none" strike="noStrike" kern="0" cap="none" spc="0" baseline="0" noProof="0">
              <a:solidFill>
                <a:srgbClr val="002060"/>
              </a:solidFill>
              <a:latin typeface="Arial" panose="020B0604020202020204" pitchFamily="34" charset="0"/>
              <a:cs typeface="Arial" panose="020B0604020202020204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323850" y="1268413"/>
            <a:ext cx="7777163" cy="460851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0113" y="1273175"/>
            <a:ext cx="4732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en-GB" kern="1200" cap="none" spc="0" normalizeH="0" baseline="0" noProof="0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432" y="1228397"/>
            <a:ext cx="7632700" cy="422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</a:rPr>
              <a:t>Task 1</a:t>
            </a:r>
          </a:p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</a:rPr>
              <a:t>Purpose: </a:t>
            </a:r>
          </a:p>
          <a:p>
            <a:r>
              <a:rPr lang="en-GB" sz="2000" b="1" dirty="0">
                <a:solidFill>
                  <a:srgbClr val="AE7BD1"/>
                </a:solidFill>
                <a:latin typeface="Arial" panose="020B0604020202020204" pitchFamily="34" charset="0"/>
              </a:rPr>
              <a:t>As a teacher use to:</a:t>
            </a:r>
          </a:p>
          <a:p>
            <a:pPr marL="342900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develop intuitive exploration skills in candidates </a:t>
            </a:r>
          </a:p>
          <a:p>
            <a:pPr marL="342900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link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aesthetic changes to impact on other aspects of a design to tease out design knowledge in less able candidates</a:t>
            </a:r>
          </a:p>
          <a:p>
            <a:pPr marL="342900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dentify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divergent and convergent thinkers</a:t>
            </a:r>
          </a:p>
          <a:p>
            <a:endParaRPr lang="en-GB" sz="2000" dirty="0">
              <a:latin typeface="Arial" panose="020B0604020202020204" pitchFamily="34" charset="0"/>
            </a:endParaRPr>
          </a:p>
          <a:p>
            <a:r>
              <a:rPr lang="en-GB" sz="2000" b="1" dirty="0">
                <a:solidFill>
                  <a:srgbClr val="AE7BD1"/>
                </a:solidFill>
                <a:latin typeface="Arial" panose="020B0604020202020204" pitchFamily="34" charset="0"/>
              </a:rPr>
              <a:t>Candidates will learn to: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visualise exploration pathways and recognise unrecorded decisions 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identify if their ideas have significant differences 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apply design knowledge (refer to spec) looking for strengths and weaknesses created by the 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changes</a:t>
            </a:r>
            <a:endParaRPr lang="en-GB" kern="0" dirty="0">
              <a:solidFill>
                <a:srgbClr val="002060"/>
              </a:solidFill>
              <a:latin typeface="Arial" panose="020B0604020202020204"/>
              <a:ea typeface="+mn-ea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B7B14CE-78FA-4D0F-A3A8-00EB6BD4F9E2}"/>
              </a:ext>
            </a:extLst>
          </p:cNvPr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National 5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Assessment Overview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D889025-39B4-4ADB-8AC2-88BAD387E17C}"/>
              </a:ext>
            </a:extLst>
          </p:cNvPr>
          <p:cNvSpPr txBox="1"/>
          <p:nvPr/>
        </p:nvSpPr>
        <p:spPr>
          <a:xfrm>
            <a:off x="395288" y="1484313"/>
            <a:ext cx="7777163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Three components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>
              <a:buClrTx/>
              <a:buFont typeface="Wingdings"/>
              <a:buChar char="w"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Question </a:t>
            </a:r>
            <a:r>
              <a:rPr lang="en-GB" sz="2400" kern="0" dirty="0" smtClean="0">
                <a:solidFill>
                  <a:srgbClr val="002060"/>
                </a:solidFill>
                <a:latin typeface="Arial" panose="020B0604020202020204"/>
              </a:rPr>
              <a:t>paper</a:t>
            </a: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				80 marks</a:t>
            </a:r>
          </a:p>
          <a:p>
            <a:pPr>
              <a:buClrTx/>
              <a:buFont typeface="Wingdings"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Assignment:</a:t>
            </a: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design			55 marks</a:t>
            </a:r>
            <a:endParaRPr lang="en-GB" sz="2400" b="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>
              <a:buClrTx/>
              <a:buFont typeface="Wingdings"/>
              <a:buChar char="w"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Assignment: practical			45 marks</a:t>
            </a:r>
            <a:endParaRPr lang="en-GB" sz="2400" kern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0" indent="0">
              <a:buClrTx/>
              <a:buNone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  <a:cs typeface="Arial"/>
              </a:rPr>
              <a:t>					         </a:t>
            </a:r>
            <a:r>
              <a:rPr lang="en-GB" sz="2400" b="1" kern="0" dirty="0">
                <a:solidFill>
                  <a:srgbClr val="002060"/>
                </a:solidFill>
                <a:latin typeface="Arial" panose="020B0604020202020204"/>
                <a:cs typeface="Arial"/>
              </a:rPr>
              <a:t>180 marks</a:t>
            </a:r>
            <a:endParaRPr lang="en-GB" sz="2400" b="1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933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Workshop 2: Exploration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</a:rPr>
              <a:t> </a:t>
            </a:r>
            <a:r>
              <a:rPr lang="en-GB" kern="0" dirty="0">
                <a:solidFill>
                  <a:srgbClr val="002060"/>
                </a:solidFill>
                <a:cs typeface="Arial" panose="020B0604020202020204"/>
              </a:rPr>
              <a:t> </a:t>
            </a:r>
            <a:endParaRPr lang="en-GB" sz="3600" b="1" i="0" u="none" strike="noStrike" kern="0" cap="none" spc="0" baseline="0" noProof="0">
              <a:solidFill>
                <a:srgbClr val="002060"/>
              </a:solidFill>
              <a:latin typeface="Arial" panose="020B0604020202020204" pitchFamily="34" charset="0"/>
              <a:cs typeface="Arial" panose="020B0604020202020204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180340" y="1268413"/>
            <a:ext cx="7777163" cy="460851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6603" y="1273175"/>
            <a:ext cx="468630" cy="922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en-GB" kern="1200" cap="none" spc="0" normalizeH="0" baseline="0" noProof="0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799773" y="1089025"/>
          <a:ext cx="1031808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79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995" y="1268730"/>
            <a:ext cx="58826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</a:rPr>
              <a:t>Fold your piece of paper into A4, then A5 then A6 then cut into 8 </a:t>
            </a:r>
            <a:r>
              <a:rPr lang="en-GB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pieces.</a:t>
            </a:r>
            <a:endParaRPr lang="en-GB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en-GB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048" y="1969164"/>
            <a:ext cx="7848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</a:rPr>
              <a:t>Copy the sketch from the worksheet onto on of the small pieces of </a:t>
            </a:r>
            <a:r>
              <a:rPr lang="en-GB" dirty="0" smtClean="0">
                <a:solidFill>
                  <a:srgbClr val="002060"/>
                </a:solidFill>
                <a:latin typeface="Arial" panose="020B0604020202020204" pitchFamily="34" charset="0"/>
              </a:rPr>
              <a:t>paper.</a:t>
            </a:r>
            <a:endParaRPr lang="en-GB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0058" y="2779157"/>
            <a:ext cx="6840760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AE7BD1"/>
                </a:solidFill>
                <a:latin typeface="Arial" panose="020B0604020202020204" pitchFamily="34" charset="0"/>
              </a:rPr>
              <a:t>Now on a new piece of paper: 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pply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 change that incorporates symmetry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0058" y="3464957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r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otate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something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0058" y="384405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c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hange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the proportion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0058" y="4223147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ncorporate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 curve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0058" y="460224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lter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the shape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0058" y="4981337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dd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or remove material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0058" y="536043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c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hange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the angle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Workshop 2: Exploration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</a:rPr>
              <a:t> </a:t>
            </a:r>
            <a:r>
              <a:rPr lang="en-GB" kern="0" dirty="0">
                <a:solidFill>
                  <a:srgbClr val="002060"/>
                </a:solidFill>
                <a:cs typeface="Arial" panose="020B0604020202020204"/>
              </a:rPr>
              <a:t> </a:t>
            </a:r>
            <a:endParaRPr lang="en-GB" sz="3600" b="1" i="0" u="none" strike="noStrike" kern="0" cap="none" spc="0" baseline="0" noProof="0">
              <a:solidFill>
                <a:srgbClr val="002060"/>
              </a:solidFill>
              <a:latin typeface="Arial" panose="020B0604020202020204" pitchFamily="34" charset="0"/>
              <a:cs typeface="Arial" panose="020B0604020202020204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323850" y="1268413"/>
            <a:ext cx="7777163" cy="460851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0113" y="1273175"/>
            <a:ext cx="4732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en-GB" kern="1200" cap="none" spc="0" normalizeH="0" baseline="0" noProof="0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432" y="1228397"/>
            <a:ext cx="7632700" cy="4512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</a:rPr>
              <a:t>Task 2</a:t>
            </a:r>
          </a:p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</a:rPr>
              <a:t>Purpose: </a:t>
            </a:r>
          </a:p>
          <a:p>
            <a:r>
              <a:rPr lang="en-GB" sz="2000" b="1" dirty="0">
                <a:solidFill>
                  <a:srgbClr val="AE7BD1"/>
                </a:solidFill>
                <a:latin typeface="Arial" panose="020B0604020202020204" pitchFamily="34" charset="0"/>
              </a:rPr>
              <a:t>As a teacher use to:</a:t>
            </a:r>
          </a:p>
          <a:p>
            <a:pPr marL="342900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develop meaningful exploration and application of knowledge</a:t>
            </a:r>
          </a:p>
          <a:p>
            <a:pPr marL="342900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link changes to impact on other aspects of a design to tease out recording of design knowledge</a:t>
            </a:r>
          </a:p>
          <a:p>
            <a:pPr marL="342900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e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ncourage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incorporation of aesthetic changes from Task 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1</a:t>
            </a:r>
            <a:endParaRPr lang="en-GB" kern="0" dirty="0">
              <a:solidFill>
                <a:srgbClr val="002060"/>
              </a:solidFill>
              <a:latin typeface="Arial" panose="020B0604020202020204"/>
              <a:ea typeface="+mn-ea"/>
              <a:cs typeface="Arial" panose="020B0604020202020204"/>
            </a:endParaRPr>
          </a:p>
          <a:p>
            <a:endParaRPr lang="en-GB" sz="2000" dirty="0">
              <a:latin typeface="Arial" panose="020B0604020202020204" pitchFamily="34" charset="0"/>
            </a:endParaRPr>
          </a:p>
          <a:p>
            <a:r>
              <a:rPr lang="en-GB" sz="2000" b="1" dirty="0">
                <a:solidFill>
                  <a:srgbClr val="AE7BD1"/>
                </a:solidFill>
                <a:latin typeface="Arial" panose="020B0604020202020204" pitchFamily="34" charset="0"/>
              </a:rPr>
              <a:t>Candidates will learn to: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link exploration to their specification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apply design knowledge (refer to spec) looking for strengths and weaknesses created by the changes.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recognise and record decisions due to chosen pathways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e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ase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of using the specification to explore aspects of the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Workshop 2: Exploration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</a:rPr>
              <a:t> </a:t>
            </a:r>
            <a:r>
              <a:rPr lang="en-GB" kern="0" dirty="0">
                <a:solidFill>
                  <a:srgbClr val="002060"/>
                </a:solidFill>
                <a:cs typeface="Arial" panose="020B0604020202020204"/>
              </a:rPr>
              <a:t> </a:t>
            </a:r>
            <a:endParaRPr lang="en-GB" sz="3600" b="1" i="0" u="none" strike="noStrike" kern="0" cap="none" spc="0" baseline="0" noProof="0">
              <a:solidFill>
                <a:srgbClr val="002060"/>
              </a:solidFill>
              <a:latin typeface="Arial" panose="020B0604020202020204" pitchFamily="34" charset="0"/>
              <a:cs typeface="Arial" panose="020B0604020202020204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180340" y="1268413"/>
            <a:ext cx="7777163" cy="460851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6603" y="1273175"/>
            <a:ext cx="4732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indent="-285750" defTabSz="914400"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kern="1200" cap="none" spc="0" normalizeH="0" baseline="0" noProof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en-GB" kern="1200" cap="none" spc="0" normalizeH="0" baseline="0" noProof="0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799773" y="1089025"/>
          <a:ext cx="1031808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79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8050" y="1268413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</a:rPr>
              <a:t>Fold your piece of paper into A4, then A5 then A6 then cut into 8 pieces</a:t>
            </a:r>
          </a:p>
          <a:p>
            <a:endParaRPr lang="en-GB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048" y="2040919"/>
            <a:ext cx="7848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  <a:latin typeface="Arial" panose="020B0604020202020204" pitchFamily="34" charset="0"/>
              </a:rPr>
              <a:t>Copy the sketch from the worksheet onto on of the small pieces of paper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335" y="2779395"/>
            <a:ext cx="8205470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AE7BD1"/>
                </a:solidFill>
                <a:latin typeface="Arial" panose="020B0604020202020204" pitchFamily="34" charset="0"/>
              </a:rPr>
              <a:t>Now on a new piece of paper: 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s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ketch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2 functional changes (position or method of holding items)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2288" y="3461667"/>
            <a:ext cx="8011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FF0000"/>
                </a:solidFill>
                <a:latin typeface="Arial" panose="020B0604020202020204"/>
                <a:ea typeface="+mn-ea"/>
                <a:cs typeface="Arial" panose="020B0604020202020204"/>
              </a:rPr>
              <a:t>q</a:t>
            </a:r>
            <a:r>
              <a:rPr lang="en-GB" kern="0" dirty="0" smtClean="0">
                <a:solidFill>
                  <a:srgbClr val="FF0000"/>
                </a:solidFill>
                <a:latin typeface="Arial" panose="020B0604020202020204"/>
                <a:ea typeface="+mn-ea"/>
                <a:cs typeface="Arial" panose="020B0604020202020204"/>
              </a:rPr>
              <a:t>uickly </a:t>
            </a:r>
            <a:r>
              <a:rPr lang="en-GB" kern="0" dirty="0">
                <a:solidFill>
                  <a:srgbClr val="FF0000"/>
                </a:solidFill>
                <a:latin typeface="Arial" panose="020B0604020202020204"/>
                <a:ea typeface="+mn-ea"/>
                <a:cs typeface="Arial" panose="020B0604020202020204"/>
              </a:rPr>
              <a:t>annotate to highlight impact on other aspects of the design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1093" y="3809603"/>
            <a:ext cx="642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s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ketch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2 changes incorporating the jungle theme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1093" y="4151630"/>
            <a:ext cx="858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FF0000"/>
                </a:solidFill>
                <a:latin typeface="Arial" panose="020B0604020202020204"/>
                <a:ea typeface="+mn-ea"/>
                <a:cs typeface="Arial" panose="020B0604020202020204"/>
              </a:rPr>
              <a:t>q</a:t>
            </a:r>
            <a:r>
              <a:rPr lang="en-GB" kern="0" dirty="0" smtClean="0">
                <a:solidFill>
                  <a:srgbClr val="FF0000"/>
                </a:solidFill>
                <a:latin typeface="Arial" panose="020B0604020202020204"/>
                <a:ea typeface="+mn-ea"/>
                <a:cs typeface="Arial" panose="020B0604020202020204"/>
              </a:rPr>
              <a:t>uickly </a:t>
            </a:r>
            <a:r>
              <a:rPr lang="en-GB" kern="0" dirty="0">
                <a:solidFill>
                  <a:srgbClr val="FF0000"/>
                </a:solidFill>
                <a:latin typeface="Arial" panose="020B0604020202020204"/>
                <a:ea typeface="+mn-ea"/>
                <a:cs typeface="Arial" panose="020B0604020202020204"/>
              </a:rPr>
              <a:t>annotate to highlight impact on other aspects of the design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1093" y="4532630"/>
            <a:ext cx="7148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s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ketch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2 changes to explore how the product could attract more marks for practical skills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1093" y="5191898"/>
            <a:ext cx="873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FF0000"/>
                </a:solidFill>
                <a:latin typeface="Arial" panose="020B0604020202020204"/>
                <a:ea typeface="+mn-ea"/>
                <a:cs typeface="Arial" panose="020B0604020202020204"/>
              </a:rPr>
              <a:t>a</a:t>
            </a:r>
            <a:r>
              <a:rPr lang="en-GB" kern="0" dirty="0" smtClean="0">
                <a:solidFill>
                  <a:srgbClr val="FF0000"/>
                </a:solidFill>
                <a:latin typeface="Arial" panose="020B0604020202020204"/>
                <a:ea typeface="+mn-ea"/>
                <a:cs typeface="Arial" panose="020B0604020202020204"/>
              </a:rPr>
              <a:t>dd </a:t>
            </a:r>
            <a:r>
              <a:rPr lang="en-GB" kern="0" dirty="0">
                <a:solidFill>
                  <a:srgbClr val="FF0000"/>
                </a:solidFill>
                <a:latin typeface="Arial" panose="020B0604020202020204"/>
                <a:ea typeface="+mn-ea"/>
                <a:cs typeface="Arial" panose="020B0604020202020204"/>
              </a:rPr>
              <a:t>final annotations and arrows to show pathways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1093" y="5601970"/>
            <a:ext cx="519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f</a:t>
            </a:r>
            <a:r>
              <a:rPr lang="en-GB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inal </a:t>
            </a:r>
            <a:r>
              <a:rPr lang="en-GB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piece of paper to sketch final idea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Workshop 3: Refinement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432" y="1228397"/>
            <a:ext cx="76327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</a:rPr>
              <a:t>Task 1</a:t>
            </a:r>
          </a:p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</a:rPr>
              <a:t>Purpose: </a:t>
            </a:r>
          </a:p>
          <a:p>
            <a:r>
              <a:rPr lang="en-GB" sz="2000" b="1" dirty="0">
                <a:solidFill>
                  <a:srgbClr val="AE7BD1"/>
                </a:solidFill>
                <a:latin typeface="Arial" panose="020B0604020202020204" pitchFamily="34" charset="0"/>
              </a:rPr>
              <a:t>As a teacher use to: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give candidates an understanding of what should be included in a good refinement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develop candidates skills in </a:t>
            </a:r>
            <a:r>
              <a:rPr lang="en-GB" sz="20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refining</a:t>
            </a:r>
            <a:endParaRPr lang="en-GB" sz="2000" kern="0" dirty="0">
              <a:solidFill>
                <a:srgbClr val="002060"/>
              </a:solidFill>
              <a:latin typeface="Arial" panose="020B0604020202020204"/>
              <a:ea typeface="+mn-ea"/>
              <a:cs typeface="Arial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</a:endParaRPr>
          </a:p>
          <a:p>
            <a:r>
              <a:rPr lang="en-GB" sz="2000" b="1" dirty="0">
                <a:solidFill>
                  <a:srgbClr val="AE7BD1"/>
                </a:solidFill>
                <a:latin typeface="Arial" panose="020B0604020202020204" pitchFamily="34" charset="0"/>
              </a:rPr>
              <a:t>Candidates will learn to: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identify key areas to be refined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apply design, materials and manufacturing knowledge when making decisions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use data from research to justify refinement decisions  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fully refine a proposal in preparation for </a:t>
            </a:r>
            <a:r>
              <a:rPr lang="en-GB" sz="20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manufacture</a:t>
            </a:r>
            <a:endParaRPr lang="en-GB" sz="2000" kern="0" dirty="0">
              <a:solidFill>
                <a:srgbClr val="002060"/>
              </a:solidFill>
              <a:latin typeface="Arial" panose="020B0604020202020204"/>
              <a:ea typeface="+mn-ea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44500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Task 1: Bottle Opener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444500" y="1268730"/>
            <a:ext cx="8321675" cy="460883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GB" sz="20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sym typeface="+mn-ea"/>
              </a:rPr>
              <a:t>Instructions: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GB" sz="20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sym typeface="+mn-ea"/>
              </a:rPr>
              <a:t>Look at the bottle opener sketch below.</a:t>
            </a: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cs typeface="+mn-ea"/>
              <a:sym typeface="+mn-ea"/>
            </a:endParaRPr>
          </a:p>
          <a:p>
            <a:pPr marL="62103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E7BD1"/>
              </a:buClr>
              <a:buSzTx/>
              <a:buFont typeface="+mj-lt"/>
              <a:buAutoNum type="alphaLcParenR"/>
              <a:defRPr/>
            </a:pP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cs typeface="+mn-ea"/>
              </a:rPr>
              <a:t>What do you need to know/ find out before you can manufacture this? </a:t>
            </a:r>
          </a:p>
          <a:p>
            <a:pPr marL="62103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E7BD1"/>
              </a:buClr>
              <a:buSzTx/>
              <a:buFont typeface="+mj-lt"/>
              <a:buAutoNum type="alphaLcParenR"/>
              <a:defRPr/>
            </a:pP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cs typeface="+mn-ea"/>
              </a:rPr>
              <a:t>What do you need to know to ensure it functions and performs well?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GB" sz="24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707" l="21649" r="70831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621" r="26606"/>
          <a:stretch>
            <a:fillRect/>
          </a:stretch>
        </p:blipFill>
        <p:spPr>
          <a:xfrm rot="5400000">
            <a:off x="2947670" y="2044065"/>
            <a:ext cx="3248025" cy="4705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707" l="21649" r="70831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621" r="26606"/>
          <a:stretch>
            <a:fillRect/>
          </a:stretch>
        </p:blipFill>
        <p:spPr>
          <a:xfrm rot="5400000">
            <a:off x="2803525" y="1813560"/>
            <a:ext cx="3316605" cy="4804410"/>
          </a:xfrm>
          <a:prstGeom prst="rect">
            <a:avLst/>
          </a:prstGeom>
        </p:spPr>
      </p:pic>
      <p:sp>
        <p:nvSpPr>
          <p:cNvPr id="7" name="Title 1"/>
          <p:cNvSpPr txBox="1"/>
          <p:nvPr/>
        </p:nvSpPr>
        <p:spPr>
          <a:xfrm>
            <a:off x="444500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Task 1: Bottle Opener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4718" y="1730250"/>
            <a:ext cx="2464527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AE7BD1"/>
                </a:solidFill>
                <a:latin typeface="Arial" panose="020B0604020202020204" pitchFamily="34" charset="0"/>
              </a:rPr>
              <a:t>Material?</a:t>
            </a:r>
          </a:p>
          <a:p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Consider options and choose based on the requirements of this product.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586220" y="2564130"/>
            <a:ext cx="506730" cy="229235"/>
          </a:xfrm>
          <a:prstGeom prst="straightConnector1">
            <a:avLst/>
          </a:prstGeom>
          <a:ln>
            <a:solidFill>
              <a:srgbClr val="AE7B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070860" y="1961515"/>
            <a:ext cx="27482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AE7BD1"/>
                </a:solidFill>
                <a:latin typeface="Arial" panose="020B0604020202020204" pitchFamily="34" charset="0"/>
              </a:rPr>
              <a:t>Dimensions?</a:t>
            </a:r>
          </a:p>
          <a:p>
            <a:pPr algn="l"/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Length of handle, look at anthropometric data or make a scale model.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696683" y="2564273"/>
            <a:ext cx="378773" cy="481974"/>
          </a:xfrm>
          <a:prstGeom prst="straightConnector1">
            <a:avLst/>
          </a:prstGeom>
          <a:ln>
            <a:solidFill>
              <a:srgbClr val="AE7B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0798" y="2734294"/>
            <a:ext cx="277059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AE7BD1"/>
                </a:solidFill>
                <a:latin typeface="Arial" panose="020B0604020202020204" pitchFamily="34" charset="0"/>
              </a:rPr>
              <a:t>Joining method?</a:t>
            </a:r>
          </a:p>
          <a:p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Consider options for joining the parts and choose the most suitable for this product.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980565" y="3356610"/>
            <a:ext cx="1153160" cy="401320"/>
          </a:xfrm>
          <a:prstGeom prst="straightConnector1">
            <a:avLst/>
          </a:prstGeom>
          <a:ln>
            <a:solidFill>
              <a:srgbClr val="AE7B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23540" y="5092037"/>
            <a:ext cx="25903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AE7BD1"/>
                </a:solidFill>
                <a:latin typeface="Arial" panose="020B0604020202020204" pitchFamily="34" charset="0"/>
              </a:rPr>
              <a:t>Finishes?</a:t>
            </a:r>
          </a:p>
          <a:p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Do the materials require a protective finish to suit the use of this product.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4756255" y="4307296"/>
            <a:ext cx="318933" cy="785029"/>
          </a:xfrm>
          <a:prstGeom prst="straightConnector1">
            <a:avLst/>
          </a:prstGeom>
          <a:ln>
            <a:solidFill>
              <a:srgbClr val="AE7B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86219" y="4046435"/>
            <a:ext cx="289454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AE7BD1"/>
                </a:solidFill>
                <a:latin typeface="Arial" panose="020B0604020202020204" pitchFamily="34" charset="0"/>
              </a:rPr>
              <a:t>Manufacturing?</a:t>
            </a:r>
          </a:p>
          <a:p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Are any specific process needed; turning.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6304915" y="3396615"/>
            <a:ext cx="427990" cy="607695"/>
          </a:xfrm>
          <a:prstGeom prst="straightConnector1">
            <a:avLst/>
          </a:prstGeom>
          <a:ln>
            <a:solidFill>
              <a:srgbClr val="AE7B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43272" y="5276874"/>
            <a:ext cx="25903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AE7BD1"/>
                </a:solidFill>
                <a:latin typeface="Arial" panose="020B0604020202020204" pitchFamily="34" charset="0"/>
              </a:rPr>
              <a:t>Shape?</a:t>
            </a:r>
          </a:p>
          <a:p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Shape/size needed to function correctly, test with scale model.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1054100" y="4940300"/>
            <a:ext cx="1286510" cy="335915"/>
          </a:xfrm>
          <a:prstGeom prst="straightConnector1">
            <a:avLst/>
          </a:prstGeom>
          <a:ln>
            <a:solidFill>
              <a:srgbClr val="AE7B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2"/>
          <p:cNvSpPr txBox="1"/>
          <p:nvPr/>
        </p:nvSpPr>
        <p:spPr>
          <a:xfrm>
            <a:off x="428625" y="1217930"/>
            <a:ext cx="8032115" cy="51308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GB" sz="1800" b="1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sym typeface="+mn-ea"/>
              </a:rPr>
              <a:t>Things that you should have considered: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GB" sz="24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44500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Good Example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307" t="1622" r="3781" b="2161"/>
          <a:stretch>
            <a:fillRect/>
          </a:stretch>
        </p:blipFill>
        <p:spPr>
          <a:xfrm rot="16200000">
            <a:off x="2393950" y="354965"/>
            <a:ext cx="4308475" cy="6148705"/>
          </a:xfrm>
          <a:prstGeom prst="rect">
            <a:avLst/>
          </a:prstGeom>
          <a:ln w="9525"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Workshop 3: Refinement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432" y="1228397"/>
            <a:ext cx="76327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</a:rPr>
              <a:t>Task 2</a:t>
            </a:r>
          </a:p>
          <a:p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</a:rPr>
              <a:t>Purpose: </a:t>
            </a:r>
          </a:p>
          <a:p>
            <a:r>
              <a:rPr lang="en-GB" sz="2000" b="1" dirty="0">
                <a:solidFill>
                  <a:srgbClr val="AE7BD1"/>
                </a:solidFill>
                <a:latin typeface="Arial" panose="020B0604020202020204" pitchFamily="34" charset="0"/>
              </a:rPr>
              <a:t>As a teacher use to: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give candidates an understanding of what should be included in a good refinement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develop candidates skills in refining through modelling.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develop candidates modelling </a:t>
            </a:r>
            <a:r>
              <a:rPr lang="en-GB" sz="20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skills</a:t>
            </a:r>
            <a:endParaRPr lang="en-GB" sz="2000" kern="0" dirty="0">
              <a:solidFill>
                <a:srgbClr val="002060"/>
              </a:solidFill>
              <a:latin typeface="Arial" panose="020B0604020202020204"/>
              <a:ea typeface="+mn-ea"/>
              <a:cs typeface="Arial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</a:endParaRPr>
          </a:p>
          <a:p>
            <a:r>
              <a:rPr lang="en-GB" sz="2000" b="1" dirty="0">
                <a:solidFill>
                  <a:srgbClr val="AE7BD1"/>
                </a:solidFill>
                <a:latin typeface="Arial" panose="020B0604020202020204" pitchFamily="34" charset="0"/>
              </a:rPr>
              <a:t>Candidates will learn to: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identify key areas to be refined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use modelling to test and make decisions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apply design, materials and manufacturing knowledge when making decisions  </a:t>
            </a:r>
          </a:p>
          <a:p>
            <a:pPr marL="3429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fully refine a proposal in preparation for </a:t>
            </a:r>
            <a:r>
              <a:rPr lang="en-GB" sz="2000" kern="0" dirty="0" smtClean="0">
                <a:solidFill>
                  <a:srgbClr val="002060"/>
                </a:solidFill>
                <a:latin typeface="Arial" panose="020B0604020202020204"/>
                <a:ea typeface="+mn-ea"/>
                <a:cs typeface="Arial" panose="020B0604020202020204"/>
              </a:rPr>
              <a:t>manufacture</a:t>
            </a:r>
            <a:endParaRPr lang="en-GB" sz="2000" kern="0" dirty="0">
              <a:solidFill>
                <a:srgbClr val="002060"/>
              </a:solidFill>
              <a:latin typeface="Arial" panose="020B0604020202020204"/>
              <a:ea typeface="+mn-ea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/>
          <p:nvPr/>
        </p:nvSpPr>
        <p:spPr>
          <a:xfrm>
            <a:off x="444500" y="1268413"/>
            <a:ext cx="7777163" cy="460851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GB" sz="20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sym typeface="+mn-ea"/>
              </a:rPr>
              <a:t>Instructions: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GB" sz="20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sym typeface="+mn-ea"/>
              </a:rPr>
              <a:t>Look at the cup holder sketch below, you have a copy at your table.  You are going to refine this proposal through modelling.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+mn-ea"/>
            </a:endParaRPr>
          </a:p>
          <a:p>
            <a:pPr marL="27813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None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+mn-ea"/>
            </a:endParaRPr>
          </a:p>
          <a:p>
            <a:pPr marL="27813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None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+mn-ea"/>
            </a:endParaRPr>
          </a:p>
          <a:p>
            <a:pPr marL="27813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None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+mn-ea"/>
            </a:endParaRPr>
          </a:p>
          <a:p>
            <a:pPr marL="27813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None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+mn-ea"/>
            </a:endParaRPr>
          </a:p>
          <a:p>
            <a:pPr marL="27813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None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+mn-ea"/>
            </a:endParaRPr>
          </a:p>
          <a:p>
            <a:pPr marL="27813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None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+mn-ea"/>
            </a:endParaRPr>
          </a:p>
          <a:p>
            <a:pPr marL="27813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None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+mn-ea"/>
            </a:endParaRPr>
          </a:p>
          <a:p>
            <a:pPr marL="27813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None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+mn-ea"/>
            </a:endParaRPr>
          </a:p>
          <a:p>
            <a:pPr marL="27813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None/>
              <a:defRPr/>
            </a:pP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rgbClr val="AE7BD1"/>
                </a:solidFill>
                <a:effectLst/>
                <a:uLnTx/>
                <a:uFillTx/>
                <a:latin typeface="Arial" panose="020B0604020202020204" pitchFamily="34" charset="0"/>
                <a:cs typeface="+mn-ea"/>
              </a:rPr>
              <a:t>NOTE: The cup being held is your plastic cup from earlier.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GB" sz="24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3228975" y="2306955"/>
            <a:ext cx="2637790" cy="2929255"/>
          </a:xfrm>
          <a:prstGeom prst="rect">
            <a:avLst/>
          </a:prstGeom>
          <a:ln>
            <a:noFill/>
          </a:ln>
        </p:spPr>
      </p:pic>
      <p:sp>
        <p:nvSpPr>
          <p:cNvPr id="7" name="Title 1"/>
          <p:cNvSpPr txBox="1"/>
          <p:nvPr/>
        </p:nvSpPr>
        <p:spPr>
          <a:xfrm>
            <a:off x="444500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j-ea"/>
                <a:cs typeface="+mj-cs"/>
              </a:rPr>
              <a:t>Task 2: Cup Holder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/>
          <p:nvPr/>
        </p:nvSpPr>
        <p:spPr>
          <a:xfrm>
            <a:off x="444500" y="1268413"/>
            <a:ext cx="7777163" cy="460851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GB" sz="20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sym typeface="+mn-ea"/>
              </a:rPr>
              <a:t>Instructions:</a:t>
            </a: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cs typeface="+mn-ea"/>
            </a:endParaRPr>
          </a:p>
          <a:p>
            <a:pPr marL="73533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E7BD1"/>
              </a:buClr>
              <a:buSzTx/>
              <a:buFont typeface="+mj-lt"/>
              <a:buAutoNum type="alphaLcParenR"/>
              <a:defRPr/>
            </a:pP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cs typeface="+mn-ea"/>
              </a:rPr>
              <a:t>Using the card that has been provided, make an initial model of the cup holder. </a:t>
            </a:r>
          </a:p>
          <a:p>
            <a:pPr marL="73533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E7BD1"/>
              </a:buClr>
              <a:buSzTx/>
              <a:buFont typeface="+mj-lt"/>
              <a:buAutoNum type="alphaLcParenR"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cs typeface="+mn-ea"/>
            </a:endParaRPr>
          </a:p>
          <a:p>
            <a:pPr marL="73533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E7BD1"/>
              </a:buClr>
              <a:buSzTx/>
              <a:buFont typeface="+mj-lt"/>
              <a:buAutoNum type="alphaLcParenR"/>
              <a:defRPr/>
            </a:pP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cs typeface="+mn-ea"/>
              </a:rPr>
              <a:t>Your model/ models should be used to refine the assembly of the components and dimensions of each component part.</a:t>
            </a:r>
          </a:p>
          <a:p>
            <a:pPr marL="73533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E7BD1"/>
              </a:buClr>
              <a:buSzTx/>
              <a:buFont typeface="+mj-lt"/>
              <a:buAutoNum type="alphaLcParenR"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cs typeface="+mn-ea"/>
            </a:endParaRPr>
          </a:p>
          <a:p>
            <a:pPr marL="73533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E7BD1"/>
              </a:buClr>
              <a:buSzTx/>
              <a:buFont typeface="+mj-lt"/>
              <a:buAutoNum type="alphaLcParenR"/>
              <a:defRPr/>
            </a:pP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cs typeface="+mn-ea"/>
              </a:rPr>
              <a:t>Photograph each model and record decisions being made as a result of findings, i.e. hand too big/too small, rings too small, holder unstable, etc.</a:t>
            </a:r>
          </a:p>
          <a:p>
            <a:pPr marL="73533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E7BD1"/>
              </a:buClr>
              <a:buSzTx/>
              <a:buFont typeface="+mj-lt"/>
              <a:buAutoNum type="alphaLcParenR"/>
              <a:defRPr/>
            </a:pP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cs typeface="+mn-ea"/>
            </a:endParaRPr>
          </a:p>
          <a:p>
            <a:pPr marL="73533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E7BD1"/>
              </a:buClr>
              <a:buSzTx/>
              <a:buFont typeface="+mj-lt"/>
              <a:buAutoNum type="alphaLcParenR"/>
              <a:defRPr/>
            </a:pPr>
            <a:r>
              <a:rPr kumimoji="0" lang="en-GB" sz="20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cs typeface="+mn-ea"/>
              </a:rPr>
              <a:t>Use additional sketches and annotation to communicate refinement decisions.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GB" sz="24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itle 1"/>
          <p:cNvSpPr txBox="1"/>
          <p:nvPr/>
        </p:nvSpPr>
        <p:spPr>
          <a:xfrm>
            <a:off x="444500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Task 2: Cup Holder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B7B14CE-78FA-4D0F-A3A8-00EB6BD4F9E2}"/>
              </a:ext>
            </a:extLst>
          </p:cNvPr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National 5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Assessment Overview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D889025-39B4-4ADB-8AC2-88BAD387E17C}"/>
              </a:ext>
            </a:extLst>
          </p:cNvPr>
          <p:cNvSpPr txBox="1"/>
          <p:nvPr/>
        </p:nvSpPr>
        <p:spPr>
          <a:xfrm>
            <a:off x="395288" y="1484313"/>
            <a:ext cx="7777163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GB" sz="2800" kern="0" dirty="0">
                <a:solidFill>
                  <a:srgbClr val="002060"/>
                </a:solidFill>
                <a:latin typeface="Arial" panose="020B0604020202020204"/>
              </a:rPr>
              <a:t>Question </a:t>
            </a:r>
            <a:r>
              <a:rPr lang="en-GB" sz="2800" kern="0" dirty="0" smtClean="0">
                <a:solidFill>
                  <a:srgbClr val="002060"/>
                </a:solidFill>
                <a:latin typeface="Arial" panose="020B0604020202020204"/>
              </a:rPr>
              <a:t>paper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			80 marks  </a:t>
            </a:r>
          </a:p>
          <a:p>
            <a:pPr marL="0" indent="0">
              <a:buClrTx/>
              <a:buNone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s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et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and marked by SQA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t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eam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of markers</a:t>
            </a: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, marking from image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q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uality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assur</a:t>
            </a: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ed by team leaders, PA and DPA 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m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mark 37.8  (47%)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746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B7B14CE-78FA-4D0F-A3A8-00EB6BD4F9E2}"/>
              </a:ext>
            </a:extLst>
          </p:cNvPr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National 5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Assessment Overview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D889025-39B4-4ADB-8AC2-88BAD387E17C}"/>
              </a:ext>
            </a:extLst>
          </p:cNvPr>
          <p:cNvSpPr txBox="1"/>
          <p:nvPr/>
        </p:nvSpPr>
        <p:spPr>
          <a:xfrm>
            <a:off x="395288" y="1484313"/>
            <a:ext cx="7777163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Assignment: practical			45 marks  </a:t>
            </a:r>
          </a:p>
          <a:p>
            <a:pPr marL="0" indent="0">
              <a:buClrTx/>
              <a:buNone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m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arked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by centres, verified by SQA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c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entres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generally made reliable judgements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m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mark 30.5  (68%)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02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B7B14CE-78FA-4D0F-A3A8-00EB6BD4F9E2}"/>
              </a:ext>
            </a:extLst>
          </p:cNvPr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National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 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5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Assessment Overview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D889025-39B4-4ADB-8AC2-88BAD387E17C}"/>
              </a:ext>
            </a:extLst>
          </p:cNvPr>
          <p:cNvSpPr txBox="1"/>
          <p:nvPr/>
        </p:nvSpPr>
        <p:spPr>
          <a:xfrm>
            <a:off x="395288" y="1484313"/>
            <a:ext cx="7777163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Assignment: design			55 marks  </a:t>
            </a:r>
          </a:p>
          <a:p>
            <a:pPr marL="0" indent="0">
              <a:buClrTx/>
              <a:buNone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m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arked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by SQA</a:t>
            </a:r>
          </a:p>
          <a:p>
            <a:pPr lvl="0">
              <a:buClrTx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c</a:t>
            </a:r>
            <a:r>
              <a:rPr lang="en-GB" sz="2400" kern="0" dirty="0" smtClean="0">
                <a:solidFill>
                  <a:srgbClr val="002060"/>
                </a:solidFill>
                <a:latin typeface="Arial" panose="020B0604020202020204"/>
              </a:rPr>
              <a:t>entral </a:t>
            </a: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marking event</a:t>
            </a:r>
          </a:p>
          <a:p>
            <a:pPr lvl="0">
              <a:buClrTx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q</a:t>
            </a:r>
            <a:r>
              <a:rPr lang="en-GB" sz="2400" kern="0" dirty="0" smtClean="0">
                <a:solidFill>
                  <a:srgbClr val="002060"/>
                </a:solidFill>
                <a:latin typeface="Arial" panose="020B0604020202020204"/>
              </a:rPr>
              <a:t>uality </a:t>
            </a: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assured by team leaders, PA and DPA </a:t>
            </a:r>
          </a:p>
          <a:p>
            <a:pPr lvl="0">
              <a:buClrTx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s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tandardisation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using exemplars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r>
              <a:rPr lang="en-GB" sz="2400" kern="0" dirty="0">
                <a:solidFill>
                  <a:srgbClr val="002060"/>
                </a:solidFill>
                <a:latin typeface="Arial" panose="020B0604020202020204"/>
              </a:rPr>
              <a:t>m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ean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mark 20.1  (37%)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w"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331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B7B14CE-78FA-4D0F-A3A8-00EB6BD4F9E2}"/>
              </a:ext>
            </a:extLst>
          </p:cNvPr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National 5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Assessment Overview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D889025-39B4-4ADB-8AC2-88BAD387E17C}"/>
              </a:ext>
            </a:extLst>
          </p:cNvPr>
          <p:cNvSpPr txBox="1"/>
          <p:nvPr/>
        </p:nvSpPr>
        <p:spPr>
          <a:xfrm>
            <a:off x="395288" y="1484313"/>
            <a:ext cx="7777163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GB" sz="2800" kern="0" dirty="0" smtClean="0">
                <a:solidFill>
                  <a:srgbClr val="003366"/>
                </a:solidFill>
                <a:latin typeface="Arial" panose="020B0604020202020204"/>
              </a:rPr>
              <a:t>S</a:t>
            </a:r>
            <a:r>
              <a:rPr kumimoji="0" lang="en-GB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ummary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lang="en-GB" sz="2800" kern="0" dirty="0">
              <a:solidFill>
                <a:srgbClr val="003366"/>
              </a:solidFill>
              <a:latin typeface="Arial" panose="020B060402020202020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lang="en-GB" sz="2800" kern="0" dirty="0">
              <a:solidFill>
                <a:srgbClr val="003366"/>
              </a:solidFill>
              <a:latin typeface="Arial" panose="020B060402020202020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4B88F0B-22B1-4EC3-A2C6-0621A676EE39}"/>
              </a:ext>
            </a:extLst>
          </p:cNvPr>
          <p:cNvGraphicFramePr>
            <a:graphicFrameLocks noGrp="1"/>
          </p:cNvGraphicFramePr>
          <p:nvPr/>
        </p:nvGraphicFramePr>
        <p:xfrm>
          <a:off x="971176" y="2619376"/>
          <a:ext cx="6841184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592">
                  <a:extLst>
                    <a:ext uri="{9D8B030D-6E8A-4147-A177-3AD203B41FA5}">
                      <a16:colId xmlns:a16="http://schemas.microsoft.com/office/drawing/2014/main" val="3320647742"/>
                    </a:ext>
                  </a:extLst>
                </a:gridCol>
                <a:gridCol w="3420592">
                  <a:extLst>
                    <a:ext uri="{9D8B030D-6E8A-4147-A177-3AD203B41FA5}">
                      <a16:colId xmlns:a16="http://schemas.microsoft.com/office/drawing/2014/main" val="793605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Mean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3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rgbClr val="002060"/>
                          </a:solidFill>
                        </a:rPr>
                        <a:t>Question Paper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rgbClr val="002060"/>
                          </a:solidFill>
                        </a:rPr>
                        <a:t>37.8 (47%)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42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rgbClr val="002060"/>
                          </a:solidFill>
                        </a:rPr>
                        <a:t>Assignment: practical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rgbClr val="002060"/>
                          </a:solidFill>
                        </a:rPr>
                        <a:t>30.5 (68%)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240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rgbClr val="002060"/>
                          </a:solidFill>
                        </a:rPr>
                        <a:t>Assignment: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rgbClr val="002060"/>
                          </a:solidFill>
                        </a:rPr>
                        <a:t>20.1 (37%)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8353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885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B7B14CE-78FA-4D0F-A3A8-00EB6BD4F9E2}"/>
              </a:ext>
            </a:extLst>
          </p:cNvPr>
          <p:cNvSpPr txBox="1"/>
          <p:nvPr/>
        </p:nvSpPr>
        <p:spPr>
          <a:xfrm>
            <a:off x="468313" y="549275"/>
            <a:ext cx="8207375" cy="1079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National 5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Assessment Overview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D889025-39B4-4ADB-8AC2-88BAD387E17C}"/>
              </a:ext>
            </a:extLst>
          </p:cNvPr>
          <p:cNvSpPr txBox="1"/>
          <p:nvPr/>
        </p:nvSpPr>
        <p:spPr>
          <a:xfrm>
            <a:off x="393056" y="1124743"/>
            <a:ext cx="7777163" cy="4608513"/>
          </a:xfrm>
          <a:prstGeom prst="rect">
            <a:avLst/>
          </a:prstGeom>
        </p:spPr>
        <p:txBody>
          <a:bodyPr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None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0" indent="0">
              <a:buClrTx/>
              <a:buNone/>
              <a:defRPr/>
            </a:pPr>
            <a:r>
              <a:rPr lang="en-GB" sz="2800" i="0" u="none" strike="noStrike" kern="0" cap="none" spc="0" baseline="0" noProof="0" dirty="0">
                <a:solidFill>
                  <a:srgbClr val="002060"/>
                </a:solidFill>
                <a:latin typeface="Arial" panose="020B0604020202020204"/>
                <a:cs typeface="Arial"/>
              </a:rPr>
              <a:t>Grade Boundary</a:t>
            </a:r>
          </a:p>
          <a:p>
            <a:pPr marL="0" indent="0">
              <a:buClrTx/>
              <a:buNone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0" indent="0">
              <a:buClrTx/>
              <a:buNone/>
              <a:defRPr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SQA aims to set examinations which allow a competent candidate to score a minimum of 50% of the available marks (the notional C boundary) and a well prepared, very competent candidate to score at least 70% of the available marks (the notional A boundary)</a:t>
            </a:r>
          </a:p>
          <a:p>
            <a:pPr marL="0" indent="0">
              <a:buClrTx/>
              <a:buNone/>
              <a:defRPr/>
            </a:pPr>
            <a:endParaRPr lang="en-GB" sz="2400" i="0" u="none" strike="noStrike" kern="0" cap="none" spc="0" baseline="0" noProof="0" dirty="0">
              <a:solidFill>
                <a:srgbClr val="002060"/>
              </a:solidFill>
              <a:latin typeface="Arial" panose="020B0604020202020204"/>
              <a:cs typeface="Arial"/>
            </a:endParaRPr>
          </a:p>
          <a:p>
            <a:pPr marL="0" indent="0">
              <a:buClrTx/>
              <a:buNone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049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ICBD 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ICBD SQA LOGO  FINAL HOLDING SL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RPORATE BLANK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ORPORATE BLANK 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QA FINAL HOLD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ICBD SQA TITLE HOLDING SLIDE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ICBD 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ICBD 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2390</Words>
  <Application>Microsoft Office PowerPoint</Application>
  <PresentationFormat>On-screen Show (4:3)</PresentationFormat>
  <Paragraphs>433</Paragraphs>
  <Slides>49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49</vt:i4>
      </vt:variant>
    </vt:vector>
  </HeadingPairs>
  <TitlesOfParts>
    <vt:vector size="66" baseType="lpstr">
      <vt:lpstr>Arial</vt:lpstr>
      <vt:lpstr>Arial Narrow</vt:lpstr>
      <vt:lpstr>Calibri</vt:lpstr>
      <vt:lpstr>Courier New</vt:lpstr>
      <vt:lpstr>Symbol</vt:lpstr>
      <vt:lpstr>Wingdings</vt:lpstr>
      <vt:lpstr>SQA TITLE GOES HERE</vt:lpstr>
      <vt:lpstr>SQA DARK BACKGROUND</vt:lpstr>
      <vt:lpstr>SQA LIGHT BACKGROUND</vt:lpstr>
      <vt:lpstr>CORPORATE BLANK DARK</vt:lpstr>
      <vt:lpstr>CORPORATE BLANK LIGHT</vt:lpstr>
      <vt:lpstr>SQA FINAL HOLDING SLIDE</vt:lpstr>
      <vt:lpstr>ICBD SQA TITLE HOLDING SLIDE </vt:lpstr>
      <vt:lpstr>ICBD SQA TITLE GOES HERE</vt:lpstr>
      <vt:lpstr>ICBD SQA DARK BACKGROUND</vt:lpstr>
      <vt:lpstr>ICBD SQA LIGHT BACKGROUND</vt:lpstr>
      <vt:lpstr>ICBD SQA LOGO  FINAL HOLDING SLID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2018-11-12T09:52:58Z</dcterms:created>
  <dcterms:modified xsi:type="dcterms:W3CDTF">2018-11-12T09:53:18Z</dcterms:modified>
</cp:coreProperties>
</file>