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slideLayouts/slideLayout12.xml" ContentType="application/vnd.openxmlformats-officedocument.presentationml.slideLayout+xml"/>
  <Override PartName="/ppt/theme/theme12.xml" ContentType="application/vnd.openxmlformats-officedocument.theme+xml"/>
  <Override PartName="/ppt/slideLayouts/slideLayout1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4" r:id="rId7"/>
    <p:sldMasterId id="2147483666" r:id="rId8"/>
    <p:sldMasterId id="2147483668" r:id="rId9"/>
    <p:sldMasterId id="2147483670" r:id="rId10"/>
    <p:sldMasterId id="2147483672" r:id="rId11"/>
    <p:sldMasterId id="2147483674" r:id="rId12"/>
    <p:sldMasterId id="2147484276" r:id="rId13"/>
  </p:sldMasterIdLst>
  <p:notesMasterIdLst>
    <p:notesMasterId r:id="rId58"/>
  </p:notesMasterIdLst>
  <p:handoutMasterIdLst>
    <p:handoutMasterId r:id="rId59"/>
  </p:handoutMasterIdLst>
  <p:sldIdLst>
    <p:sldId id="428" r:id="rId14"/>
    <p:sldId id="429" r:id="rId15"/>
    <p:sldId id="430" r:id="rId16"/>
    <p:sldId id="279" r:id="rId17"/>
    <p:sldId id="294" r:id="rId18"/>
    <p:sldId id="295" r:id="rId19"/>
    <p:sldId id="297" r:id="rId20"/>
    <p:sldId id="308" r:id="rId21"/>
    <p:sldId id="298" r:id="rId22"/>
    <p:sldId id="309" r:id="rId23"/>
    <p:sldId id="310" r:id="rId24"/>
    <p:sldId id="313" r:id="rId25"/>
    <p:sldId id="312" r:id="rId26"/>
    <p:sldId id="311" r:id="rId27"/>
    <p:sldId id="316" r:id="rId28"/>
    <p:sldId id="315" r:id="rId29"/>
    <p:sldId id="318" r:id="rId30"/>
    <p:sldId id="319" r:id="rId31"/>
    <p:sldId id="426" r:id="rId32"/>
    <p:sldId id="427" r:id="rId33"/>
    <p:sldId id="330" r:id="rId34"/>
    <p:sldId id="331" r:id="rId35"/>
    <p:sldId id="338" r:id="rId36"/>
    <p:sldId id="339" r:id="rId37"/>
    <p:sldId id="344" r:id="rId38"/>
    <p:sldId id="345" r:id="rId39"/>
    <p:sldId id="350" r:id="rId40"/>
    <p:sldId id="351" r:id="rId41"/>
    <p:sldId id="420" r:id="rId42"/>
    <p:sldId id="421" r:id="rId43"/>
    <p:sldId id="422" r:id="rId44"/>
    <p:sldId id="423" r:id="rId45"/>
    <p:sldId id="354" r:id="rId46"/>
    <p:sldId id="367" r:id="rId47"/>
    <p:sldId id="370" r:id="rId48"/>
    <p:sldId id="379" r:id="rId49"/>
    <p:sldId id="299" r:id="rId50"/>
    <p:sldId id="381" r:id="rId51"/>
    <p:sldId id="382" r:id="rId52"/>
    <p:sldId id="412" r:id="rId53"/>
    <p:sldId id="413" r:id="rId54"/>
    <p:sldId id="391" r:id="rId55"/>
    <p:sldId id="392" r:id="rId56"/>
    <p:sldId id="293" r:id="rId57"/>
  </p:sldIdLst>
  <p:sldSz cx="9144000" cy="6858000" type="screen4x3"/>
  <p:notesSz cx="6805613" cy="9944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CC99D1"/>
    <a:srgbClr val="AE7B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91" autoAdjust="0"/>
    <p:restoredTop sz="97158" autoAdjust="0"/>
  </p:normalViewPr>
  <p:slideViewPr>
    <p:cSldViewPr>
      <p:cViewPr varScale="1">
        <p:scale>
          <a:sx n="79" d="100"/>
          <a:sy n="79" d="100"/>
        </p:scale>
        <p:origin x="32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63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54" Type="http://schemas.openxmlformats.org/officeDocument/2006/relationships/slide" Target="slides/slide41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slide" Target="slides/slide44.xml"/><Relationship Id="rId61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slide" Target="slides/slide43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BACE45-7A98-4302-97BE-2CBB054D3532}" type="datetimeFigureOut">
              <a:rPr lang="en-GB"/>
              <a:pPr>
                <a:defRPr/>
              </a:pPr>
              <a:t>31/10/2017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49575" cy="498475"/>
          </a:xfrm>
          <a:prstGeom prst="rect">
            <a:avLst/>
          </a:prstGeom>
        </p:spPr>
        <p:txBody>
          <a:bodyPr vert="horz" lIns="92318" tIns="46159" rIns="92318" bIns="4615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4038"/>
            <a:ext cx="2949575" cy="498475"/>
          </a:xfrm>
          <a:prstGeom prst="rect">
            <a:avLst/>
          </a:prstGeom>
        </p:spPr>
        <p:txBody>
          <a:bodyPr vert="horz" wrap="square" lIns="92318" tIns="46159" rIns="92318" bIns="4615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AC0DBEF-67BA-41E1-82DD-98CDE7F7CA8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66000E-6B2F-4B16-B644-C5508095C780}" type="datetimeFigureOut">
              <a:rPr lang="en-GB"/>
              <a:pPr>
                <a:defRPr/>
              </a:pPr>
              <a:t>31/10/2017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18" tIns="46159" rIns="92318" bIns="46159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2318" tIns="46159" rIns="92318" bIns="4615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49575" cy="498475"/>
          </a:xfrm>
          <a:prstGeom prst="rect">
            <a:avLst/>
          </a:prstGeom>
        </p:spPr>
        <p:txBody>
          <a:bodyPr vert="horz" lIns="92318" tIns="46159" rIns="92318" bIns="4615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4038"/>
            <a:ext cx="2949575" cy="498475"/>
          </a:xfrm>
          <a:prstGeom prst="rect">
            <a:avLst/>
          </a:prstGeom>
        </p:spPr>
        <p:txBody>
          <a:bodyPr vert="horz" wrap="square" lIns="92318" tIns="46159" rIns="92318" bIns="4615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745B168-B812-4BC7-ABC6-918E783042C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9300" indent="-2873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52525" indent="-2301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14488" indent="-2301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76450" indent="-2301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33650" indent="-2301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90850" indent="-2301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48050" indent="-2301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05250" indent="-2301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8DC0079-BD3B-4F6D-8B50-736E9371EC0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1FA1BE7-1B58-4ABD-9628-D77D950EE88C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6830D69-2632-42F3-A7DC-ACAC8267565E}" type="slidenum">
              <a:rPr lang="en-GB" altLang="en-US" smtClean="0"/>
              <a:pPr/>
              <a:t>19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55721A57-DA4F-4610-BB45-9A6B1AEC57DA}" type="slidenum">
              <a:rPr lang="en-GB" altLang="en-US" smtClean="0"/>
              <a:pPr/>
              <a:t>20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3A041EA-996C-4C04-909D-496C75F5D74A}" type="slidenum">
              <a:rPr lang="en-GB" altLang="en-US" smtClean="0"/>
              <a:pPr/>
              <a:t>21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5F08B5DA-3760-40FC-83F6-1771000EC215}" type="slidenum">
              <a:rPr lang="en-GB" altLang="en-US" smtClean="0"/>
              <a:pPr/>
              <a:t>22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0BCFAEF-77DF-4540-B18F-599F3374A9A5}" type="slidenum">
              <a:rPr lang="en-GB" altLang="en-US" smtClean="0"/>
              <a:pPr/>
              <a:t>23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3D30F3B-1F0A-4149-8007-0F734049CCE2}" type="slidenum">
              <a:rPr lang="en-GB" altLang="en-US" smtClean="0"/>
              <a:pPr/>
              <a:t>24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DF4F205-6C19-4AA2-B43E-DD577A783FB3}" type="slidenum">
              <a:rPr lang="en-GB" altLang="en-US" smtClean="0"/>
              <a:pPr/>
              <a:t>25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4B823A9-8027-431D-8C65-2A547C8B8E56}" type="slidenum">
              <a:rPr lang="en-GB" altLang="en-US" smtClean="0"/>
              <a:pPr/>
              <a:t>26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33F7BE3-FCCD-4EEA-AE80-DFC74EB84D5C}" type="slidenum">
              <a:rPr lang="en-GB" altLang="en-US" smtClean="0"/>
              <a:pPr/>
              <a:t>27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9300" indent="-2873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52525" indent="-2301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14488" indent="-2301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76450" indent="-2301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33650" indent="-2301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90850" indent="-2301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48050" indent="-2301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05250" indent="-2301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8E17C4A-B231-46BD-83D9-4ED23F4D6725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2C921AB9-AC78-4BFA-B62B-09583F534E29}" type="slidenum">
              <a:rPr lang="en-GB" altLang="en-US" smtClean="0"/>
              <a:pPr/>
              <a:t>28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BEF4326-5367-4CC8-8660-3526BE6C7443}" type="slidenum">
              <a:rPr lang="en-GB" altLang="en-US" smtClean="0"/>
              <a:pPr/>
              <a:t>30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7211AA4-A04B-4B24-A4ED-40C6C7DB0698}" type="slidenum">
              <a:rPr lang="en-GB" altLang="en-US" smtClean="0"/>
              <a:pPr/>
              <a:t>32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58ED58D0-607A-4D6F-BCC7-73CBD8C3BDD8}" type="slidenum">
              <a:rPr lang="en-GB" altLang="en-US" smtClean="0"/>
              <a:pPr/>
              <a:t>34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FB178008-39DF-40EF-87EC-5B0E96DFE90F}" type="slidenum">
              <a:rPr lang="en-GB" altLang="en-US" smtClean="0"/>
              <a:pPr/>
              <a:t>35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B36077E-5133-4E6E-80A9-F3F49B706E87}" type="slidenum">
              <a:rPr lang="en-GB" altLang="en-US" smtClean="0"/>
              <a:pPr/>
              <a:t>36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7EBBB1-DF63-4B12-8947-165FFD2AA912}" type="slidenum">
              <a:rPr lang="en-GB" altLang="en-US" smtClean="0"/>
              <a:pPr/>
              <a:t>38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658C646-ED44-4512-A6CE-B09411ADE635}" type="slidenum">
              <a:rPr lang="en-GB" altLang="en-US" smtClean="0"/>
              <a:pPr/>
              <a:t>40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D256522C-BE50-4EF9-A3FE-401011390992}" type="slidenum">
              <a:rPr lang="en-GB" altLang="en-US" smtClean="0"/>
              <a:pPr/>
              <a:t>42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2E4060CE-CF80-443F-AC4C-C50426A13563}" type="slidenum">
              <a:rPr lang="en-GB" altLang="en-US" smtClean="0"/>
              <a:pPr/>
              <a:t>43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557DE58-B428-49DD-9CB9-B363188E3865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FEA72BD1-07A3-4447-9468-CB0B9451749C}" type="slidenum">
              <a:rPr lang="en-GB" altLang="en-US" smtClean="0"/>
              <a:pPr/>
              <a:t>44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D49C682-74B1-4343-9CBA-F4CE47955874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ACA9759D-209D-4856-8139-69DE0D07B942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2E6DCB11-D4A0-48D8-8161-D336059236EB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8D83D76-0434-4344-B0AD-D0CC6AB4E33B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B7A52A9-EECB-4F35-95F6-6988EE7EE313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9300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25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4488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645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36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08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480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5250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A56E8911-5FAA-4F55-BA03-8148C74F4B43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TITLE HOLDING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QA 2567 rev288 (pms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84313"/>
            <a:ext cx="4802187" cy="25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5536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536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4304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1305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0683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 userDrawn="1"/>
        </p:nvSpPr>
        <p:spPr>
          <a:xfrm>
            <a:off x="468313" y="203200"/>
            <a:ext cx="8229600" cy="7905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0253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0463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376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9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7180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QA 2567 rev288 (pms)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525" y="908050"/>
            <a:ext cx="4802188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1979613" y="3789363"/>
            <a:ext cx="5329237" cy="7683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 sz="2600" b="1" dirty="0" smtClean="0">
                <a:solidFill>
                  <a:srgbClr val="FFFFFF"/>
                </a:solidFill>
                <a:cs typeface="Arial" charset="0"/>
              </a:rPr>
              <a:t>www.sqa.org.uk </a:t>
            </a:r>
            <a:r>
              <a:rPr lang="en-GB" altLang="en-US" sz="2600" dirty="0" smtClean="0">
                <a:solidFill>
                  <a:srgbClr val="FFFFFF"/>
                </a:solidFill>
                <a:latin typeface="Arial Narrow" pitchFamily="34" charset="0"/>
                <a:cs typeface="Arial" charset="0"/>
              </a:rPr>
              <a:t>I</a:t>
            </a:r>
            <a:r>
              <a:rPr lang="en-GB" altLang="en-US" sz="2600" b="1" dirty="0" smtClean="0">
                <a:solidFill>
                  <a:srgbClr val="FFFFFF"/>
                </a:solidFill>
                <a:cs typeface="Arial" charset="0"/>
              </a:rPr>
              <a:t> 0303 333 0330</a:t>
            </a:r>
            <a:endParaRPr lang="en-US" altLang="en-US" sz="2600" b="1" dirty="0" smtClean="0">
              <a:solidFill>
                <a:srgbClr val="FFFFFF"/>
              </a:solidFill>
              <a:cs typeface="Arial" charset="0"/>
            </a:endParaRPr>
          </a:p>
          <a:p>
            <a:pPr eaLnBrk="1" hangingPunct="1">
              <a:defRPr/>
            </a:pPr>
            <a:endParaRPr lang="en-GB" altLang="en-US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528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BD SQA LOGO  TITLE 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879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53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SQA 2567 rev288 (pms)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84313"/>
            <a:ext cx="4802187" cy="25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0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399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00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6"/>
          <p:cNvSpPr txBox="1">
            <a:spLocks noChangeArrowheads="1"/>
          </p:cNvSpPr>
          <p:nvPr userDrawn="1"/>
        </p:nvSpPr>
        <p:spPr bwMode="auto">
          <a:xfrm>
            <a:off x="1979613" y="3789363"/>
            <a:ext cx="5329237" cy="7683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 sz="2600" b="1" dirty="0" smtClean="0">
                <a:solidFill>
                  <a:srgbClr val="FFFFFF"/>
                </a:solidFill>
                <a:cs typeface="Arial" charset="0"/>
              </a:rPr>
              <a:t>www.sqa.org.uk </a:t>
            </a:r>
            <a:r>
              <a:rPr lang="en-GB" altLang="en-US" sz="2600" dirty="0" smtClean="0">
                <a:solidFill>
                  <a:srgbClr val="FFFFFF"/>
                </a:solidFill>
                <a:latin typeface="Arial Narrow" pitchFamily="34" charset="0"/>
                <a:cs typeface="Arial" charset="0"/>
              </a:rPr>
              <a:t>I</a:t>
            </a:r>
            <a:r>
              <a:rPr lang="en-GB" altLang="en-US" sz="2600" b="1" dirty="0" smtClean="0">
                <a:solidFill>
                  <a:srgbClr val="FFFFFF"/>
                </a:solidFill>
                <a:cs typeface="Arial" charset="0"/>
              </a:rPr>
              <a:t> 0303 333 0330</a:t>
            </a:r>
            <a:endParaRPr lang="en-US" altLang="en-US" sz="2600" b="1" dirty="0" smtClean="0">
              <a:solidFill>
                <a:srgbClr val="FFFFFF"/>
              </a:solidFill>
              <a:cs typeface="Arial" charset="0"/>
            </a:endParaRPr>
          </a:p>
          <a:p>
            <a:pPr eaLnBrk="1" hangingPunct="1">
              <a:defRPr/>
            </a:pPr>
            <a:endParaRPr lang="en-GB" altLang="en-US" dirty="0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1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02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anose="05050102010706020507" pitchFamily="18" charset="2"/>
        <a:buChar char="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404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394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anose="05050102010706020507" pitchFamily="18" charset="2"/>
        <a:buChar char="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396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anose="05050102010706020507" pitchFamily="18" charset="2"/>
        <a:buChar char="¨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SQA 2567 rev288 (pms)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525" y="908050"/>
            <a:ext cx="4802188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397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398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500063" y="1270000"/>
            <a:ext cx="7775575" cy="388778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pic>
        <p:nvPicPr>
          <p:cNvPr id="2150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460625"/>
            <a:ext cx="639762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Box 16"/>
          <p:cNvSpPr txBox="1">
            <a:spLocks noChangeArrowheads="1"/>
          </p:cNvSpPr>
          <p:nvPr/>
        </p:nvSpPr>
        <p:spPr bwMode="auto">
          <a:xfrm>
            <a:off x="282575" y="757238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Q2(a) Award 2/3</a:t>
            </a:r>
          </a:p>
        </p:txBody>
      </p:sp>
      <p:sp>
        <p:nvSpPr>
          <p:cNvPr id="21510" name="TextBox 11"/>
          <p:cNvSpPr txBox="1">
            <a:spLocks noChangeArrowheads="1"/>
          </p:cNvSpPr>
          <p:nvPr/>
        </p:nvSpPr>
        <p:spPr bwMode="auto">
          <a:xfrm>
            <a:off x="5637213" y="757238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3</a:t>
            </a:r>
          </a:p>
        </p:txBody>
      </p:sp>
      <p:pic>
        <p:nvPicPr>
          <p:cNvPr id="215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460625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460625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TextBox 11"/>
          <p:cNvSpPr txBox="1">
            <a:spLocks noChangeArrowheads="1"/>
          </p:cNvSpPr>
          <p:nvPr/>
        </p:nvSpPr>
        <p:spPr bwMode="auto">
          <a:xfrm>
            <a:off x="3419475" y="2511425"/>
            <a:ext cx="485616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See commonly observed response 1 in the marking instructions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323850" y="757238"/>
            <a:ext cx="4259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2(b)</a:t>
            </a:r>
          </a:p>
        </p:txBody>
      </p:sp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5651500" y="752475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3</a:t>
            </a:r>
          </a:p>
        </p:txBody>
      </p:sp>
      <p:pic>
        <p:nvPicPr>
          <p:cNvPr id="23558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2205038"/>
            <a:ext cx="576897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1422400" y="2665413"/>
            <a:ext cx="2743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Correct strategy</a:t>
            </a:r>
          </a:p>
        </p:txBody>
      </p:sp>
      <p:pic>
        <p:nvPicPr>
          <p:cNvPr id="2458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3611563"/>
            <a:ext cx="595313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14"/>
          <p:cNvSpPr txBox="1">
            <a:spLocks noChangeArrowheads="1"/>
          </p:cNvSpPr>
          <p:nvPr/>
        </p:nvSpPr>
        <p:spPr bwMode="auto">
          <a:xfrm>
            <a:off x="1422400" y="3611563"/>
            <a:ext cx="4883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Net pay calculated incorrectly</a:t>
            </a:r>
          </a:p>
        </p:txBody>
      </p:sp>
      <p:sp>
        <p:nvSpPr>
          <p:cNvPr id="24583" name="TextBox 16"/>
          <p:cNvSpPr txBox="1">
            <a:spLocks noChangeArrowheads="1"/>
          </p:cNvSpPr>
          <p:nvPr/>
        </p:nvSpPr>
        <p:spPr bwMode="auto">
          <a:xfrm>
            <a:off x="212725" y="722313"/>
            <a:ext cx="47529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Q2(b) Award 1/2</a:t>
            </a:r>
          </a:p>
        </p:txBody>
      </p:sp>
      <p:sp>
        <p:nvSpPr>
          <p:cNvPr id="24584" name="TextBox 10"/>
          <p:cNvSpPr txBox="1">
            <a:spLocks noChangeArrowheads="1"/>
          </p:cNvSpPr>
          <p:nvPr/>
        </p:nvSpPr>
        <p:spPr bwMode="auto">
          <a:xfrm>
            <a:off x="5641975" y="722313"/>
            <a:ext cx="33115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3</a:t>
            </a:r>
          </a:p>
        </p:txBody>
      </p:sp>
      <p:pic>
        <p:nvPicPr>
          <p:cNvPr id="24585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2665413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307975" y="757238"/>
            <a:ext cx="4259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2(b)</a:t>
            </a:r>
          </a:p>
        </p:txBody>
      </p:sp>
      <p:sp>
        <p:nvSpPr>
          <p:cNvPr id="26629" name="TextBox 6"/>
          <p:cNvSpPr txBox="1">
            <a:spLocks noChangeArrowheads="1"/>
          </p:cNvSpPr>
          <p:nvPr/>
        </p:nvSpPr>
        <p:spPr bwMode="auto">
          <a:xfrm>
            <a:off x="5724525" y="757238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4 </a:t>
            </a:r>
          </a:p>
        </p:txBody>
      </p:sp>
      <p:pic>
        <p:nvPicPr>
          <p:cNvPr id="26630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989138"/>
            <a:ext cx="3311525" cy="381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27652" name="TextBox 7"/>
          <p:cNvSpPr txBox="1">
            <a:spLocks noChangeArrowheads="1"/>
          </p:cNvSpPr>
          <p:nvPr/>
        </p:nvSpPr>
        <p:spPr bwMode="auto">
          <a:xfrm>
            <a:off x="1422400" y="2665413"/>
            <a:ext cx="2336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Valid strategy</a:t>
            </a:r>
          </a:p>
        </p:txBody>
      </p:sp>
      <p:pic>
        <p:nvPicPr>
          <p:cNvPr id="2765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3560763"/>
            <a:ext cx="5937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Box 14"/>
          <p:cNvSpPr txBox="1">
            <a:spLocks noChangeArrowheads="1"/>
          </p:cNvSpPr>
          <p:nvPr/>
        </p:nvSpPr>
        <p:spPr bwMode="auto">
          <a:xfrm>
            <a:off x="1438275" y="3560763"/>
            <a:ext cx="3384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Incorrect calculation</a:t>
            </a:r>
          </a:p>
        </p:txBody>
      </p:sp>
      <p:pic>
        <p:nvPicPr>
          <p:cNvPr id="27655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260985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Box 16"/>
          <p:cNvSpPr txBox="1">
            <a:spLocks noChangeArrowheads="1"/>
          </p:cNvSpPr>
          <p:nvPr/>
        </p:nvSpPr>
        <p:spPr bwMode="auto">
          <a:xfrm>
            <a:off x="263525" y="785813"/>
            <a:ext cx="47529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Q2(b) Award 1/2</a:t>
            </a:r>
          </a:p>
        </p:txBody>
      </p:sp>
      <p:sp>
        <p:nvSpPr>
          <p:cNvPr id="27657" name="TextBox 10"/>
          <p:cNvSpPr txBox="1">
            <a:spLocks noChangeArrowheads="1"/>
          </p:cNvSpPr>
          <p:nvPr/>
        </p:nvSpPr>
        <p:spPr bwMode="auto">
          <a:xfrm>
            <a:off x="5591175" y="755650"/>
            <a:ext cx="33115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311150" y="757238"/>
            <a:ext cx="4259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3(a)(b)</a:t>
            </a:r>
          </a:p>
        </p:txBody>
      </p:sp>
      <p:sp>
        <p:nvSpPr>
          <p:cNvPr id="29701" name="TextBox 6"/>
          <p:cNvSpPr txBox="1">
            <a:spLocks noChangeArrowheads="1"/>
          </p:cNvSpPr>
          <p:nvPr/>
        </p:nvSpPr>
        <p:spPr bwMode="auto">
          <a:xfrm>
            <a:off x="5832475" y="757238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5</a:t>
            </a:r>
          </a:p>
        </p:txBody>
      </p:sp>
      <p:pic>
        <p:nvPicPr>
          <p:cNvPr id="2970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1508125"/>
            <a:ext cx="634365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30724" name="TextBox 7"/>
          <p:cNvSpPr txBox="1">
            <a:spLocks noChangeArrowheads="1"/>
          </p:cNvSpPr>
          <p:nvPr/>
        </p:nvSpPr>
        <p:spPr bwMode="auto">
          <a:xfrm>
            <a:off x="2016125" y="2014538"/>
            <a:ext cx="4281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All points plotted correctly</a:t>
            </a:r>
          </a:p>
        </p:txBody>
      </p:sp>
      <p:pic>
        <p:nvPicPr>
          <p:cNvPr id="3072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4165600"/>
            <a:ext cx="5937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Box 14"/>
          <p:cNvSpPr txBox="1">
            <a:spLocks noChangeArrowheads="1"/>
          </p:cNvSpPr>
          <p:nvPr/>
        </p:nvSpPr>
        <p:spPr bwMode="auto">
          <a:xfrm>
            <a:off x="2016125" y="4229100"/>
            <a:ext cx="3441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Invalid line of best fit</a:t>
            </a:r>
          </a:p>
        </p:txBody>
      </p:sp>
      <p:pic>
        <p:nvPicPr>
          <p:cNvPr id="3072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1893888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TextBox 16"/>
          <p:cNvSpPr txBox="1">
            <a:spLocks noChangeArrowheads="1"/>
          </p:cNvSpPr>
          <p:nvPr/>
        </p:nvSpPr>
        <p:spPr bwMode="auto">
          <a:xfrm>
            <a:off x="282575" y="735013"/>
            <a:ext cx="47529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Q3(a) Award 2/2</a:t>
            </a:r>
          </a:p>
        </p:txBody>
      </p:sp>
      <p:sp>
        <p:nvSpPr>
          <p:cNvPr id="30729" name="TextBox 8"/>
          <p:cNvSpPr txBox="1">
            <a:spLocks noChangeArrowheads="1"/>
          </p:cNvSpPr>
          <p:nvPr/>
        </p:nvSpPr>
        <p:spPr bwMode="auto">
          <a:xfrm>
            <a:off x="5589588" y="750888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5</a:t>
            </a:r>
          </a:p>
        </p:txBody>
      </p:sp>
      <p:pic>
        <p:nvPicPr>
          <p:cNvPr id="3073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3" y="1903413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1" name="TextBox 16"/>
          <p:cNvSpPr txBox="1">
            <a:spLocks noChangeArrowheads="1"/>
          </p:cNvSpPr>
          <p:nvPr/>
        </p:nvSpPr>
        <p:spPr bwMode="auto">
          <a:xfrm>
            <a:off x="282575" y="3135313"/>
            <a:ext cx="47529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Q3(b) Award 0/1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323850" y="750888"/>
            <a:ext cx="4259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4</a:t>
            </a:r>
          </a:p>
        </p:txBody>
      </p:sp>
      <p:sp>
        <p:nvSpPr>
          <p:cNvPr id="32773" name="TextBox 6"/>
          <p:cNvSpPr txBox="1">
            <a:spLocks noChangeArrowheads="1"/>
          </p:cNvSpPr>
          <p:nvPr/>
        </p:nvSpPr>
        <p:spPr bwMode="auto">
          <a:xfrm>
            <a:off x="5724525" y="750888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6</a:t>
            </a:r>
          </a:p>
        </p:txBody>
      </p:sp>
      <p:pic>
        <p:nvPicPr>
          <p:cNvPr id="3277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827213"/>
            <a:ext cx="5545137" cy="368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34820" name="TextBox 7"/>
          <p:cNvSpPr txBox="1">
            <a:spLocks noChangeArrowheads="1"/>
          </p:cNvSpPr>
          <p:nvPr/>
        </p:nvSpPr>
        <p:spPr bwMode="auto">
          <a:xfrm>
            <a:off x="1422400" y="1916113"/>
            <a:ext cx="2743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Correct strategy</a:t>
            </a:r>
          </a:p>
        </p:txBody>
      </p:sp>
      <p:pic>
        <p:nvPicPr>
          <p:cNvPr id="3482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3716338"/>
            <a:ext cx="595313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Box 14"/>
          <p:cNvSpPr txBox="1">
            <a:spLocks noChangeArrowheads="1"/>
          </p:cNvSpPr>
          <p:nvPr/>
        </p:nvSpPr>
        <p:spPr bwMode="auto">
          <a:xfrm>
            <a:off x="1422400" y="2852738"/>
            <a:ext cx="71104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See note 3 of the marking instructions</a:t>
            </a:r>
          </a:p>
        </p:txBody>
      </p:sp>
      <p:pic>
        <p:nvPicPr>
          <p:cNvPr id="34823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916113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4" name="TextBox 16"/>
          <p:cNvSpPr txBox="1">
            <a:spLocks noChangeArrowheads="1"/>
          </p:cNvSpPr>
          <p:nvPr/>
        </p:nvSpPr>
        <p:spPr bwMode="auto">
          <a:xfrm>
            <a:off x="249238" y="730250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Q4 Award 1/3</a:t>
            </a:r>
          </a:p>
        </p:txBody>
      </p:sp>
      <p:sp>
        <p:nvSpPr>
          <p:cNvPr id="34825" name="TextBox 15"/>
          <p:cNvSpPr txBox="1">
            <a:spLocks noChangeArrowheads="1"/>
          </p:cNvSpPr>
          <p:nvPr/>
        </p:nvSpPr>
        <p:spPr bwMode="auto">
          <a:xfrm>
            <a:off x="1422400" y="3716338"/>
            <a:ext cx="71104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See note 4 of the marking instructions</a:t>
            </a: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5810250" y="757238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6</a:t>
            </a:r>
          </a:p>
        </p:txBody>
      </p:sp>
      <p:sp>
        <p:nvSpPr>
          <p:cNvPr id="34827" name="TextBox 3"/>
          <p:cNvSpPr txBox="1">
            <a:spLocks noChangeArrowheads="1"/>
          </p:cNvSpPr>
          <p:nvPr/>
        </p:nvSpPr>
        <p:spPr bwMode="auto">
          <a:xfrm>
            <a:off x="382588" y="4768850"/>
            <a:ext cx="7862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b="1">
                <a:latin typeface="Arial" panose="020B0604020202020204" pitchFamily="34" charset="0"/>
              </a:rPr>
              <a:t>Note: 2 different strategies attempted here. Mark both and give the higher mark.</a:t>
            </a:r>
          </a:p>
        </p:txBody>
      </p:sp>
      <p:pic>
        <p:nvPicPr>
          <p:cNvPr id="3482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2852738"/>
            <a:ext cx="5953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323850" y="754063"/>
            <a:ext cx="4259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5(b)</a:t>
            </a:r>
          </a:p>
        </p:txBody>
      </p:sp>
      <p:sp>
        <p:nvSpPr>
          <p:cNvPr id="36868" name="TextBox 6"/>
          <p:cNvSpPr txBox="1">
            <a:spLocks noChangeArrowheads="1"/>
          </p:cNvSpPr>
          <p:nvPr/>
        </p:nvSpPr>
        <p:spPr bwMode="auto">
          <a:xfrm>
            <a:off x="5810250" y="754063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7</a:t>
            </a:r>
          </a:p>
        </p:txBody>
      </p:sp>
      <p:pic>
        <p:nvPicPr>
          <p:cNvPr id="3686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1989138"/>
            <a:ext cx="597535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46088" y="1576388"/>
            <a:ext cx="8229600" cy="14922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GB" sz="4400" kern="0" dirty="0" smtClean="0">
                <a:solidFill>
                  <a:srgbClr val="CC99D1"/>
                </a:solidFill>
              </a:rPr>
              <a:t>Revised National 5 Course Assessment</a:t>
            </a:r>
            <a:endParaRPr lang="en-US" sz="4400" kern="0" dirty="0">
              <a:solidFill>
                <a:srgbClr val="CC99D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8313" y="3213100"/>
            <a:ext cx="8229600" cy="12954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GB" kern="0" dirty="0" smtClean="0">
                <a:solidFill>
                  <a:srgbClr val="003366"/>
                </a:solidFill>
              </a:rPr>
              <a:t>Applications of Mathematics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468313" y="1498600"/>
            <a:ext cx="7777162" cy="388778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38916" name="TextBox 8"/>
          <p:cNvSpPr txBox="1">
            <a:spLocks noChangeArrowheads="1"/>
          </p:cNvSpPr>
          <p:nvPr/>
        </p:nvSpPr>
        <p:spPr bwMode="auto">
          <a:xfrm>
            <a:off x="5811838" y="757238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7</a:t>
            </a:r>
          </a:p>
        </p:txBody>
      </p:sp>
      <p:sp>
        <p:nvSpPr>
          <p:cNvPr id="19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38918" name="TextBox 8"/>
          <p:cNvSpPr txBox="1">
            <a:spLocks noChangeArrowheads="1"/>
          </p:cNvSpPr>
          <p:nvPr/>
        </p:nvSpPr>
        <p:spPr bwMode="auto">
          <a:xfrm>
            <a:off x="333375" y="798513"/>
            <a:ext cx="47513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Q5(b) Award 1/3</a:t>
            </a:r>
          </a:p>
        </p:txBody>
      </p:sp>
      <p:pic>
        <p:nvPicPr>
          <p:cNvPr id="3891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2852738"/>
            <a:ext cx="6667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1844675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1" name="TextBox 7"/>
          <p:cNvSpPr txBox="1">
            <a:spLocks noChangeArrowheads="1"/>
          </p:cNvSpPr>
          <p:nvPr/>
        </p:nvSpPr>
        <p:spPr bwMode="auto">
          <a:xfrm>
            <a:off x="1422400" y="1916113"/>
            <a:ext cx="3821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Cost for shop 1 correct</a:t>
            </a:r>
          </a:p>
        </p:txBody>
      </p:sp>
      <p:sp>
        <p:nvSpPr>
          <p:cNvPr id="38922" name="TextBox 7"/>
          <p:cNvSpPr txBox="1">
            <a:spLocks noChangeArrowheads="1"/>
          </p:cNvSpPr>
          <p:nvPr/>
        </p:nvSpPr>
        <p:spPr bwMode="auto">
          <a:xfrm>
            <a:off x="1422400" y="2924175"/>
            <a:ext cx="4941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Cost for shop 2 not calculated</a:t>
            </a:r>
          </a:p>
        </p:txBody>
      </p:sp>
      <p:sp>
        <p:nvSpPr>
          <p:cNvPr id="38923" name="TextBox 7"/>
          <p:cNvSpPr txBox="1">
            <a:spLocks noChangeArrowheads="1"/>
          </p:cNvSpPr>
          <p:nvPr/>
        </p:nvSpPr>
        <p:spPr bwMode="auto">
          <a:xfrm>
            <a:off x="1422400" y="3860800"/>
            <a:ext cx="73977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See note 1 of the marking instructions Attempt to compare a cost to a discount</a:t>
            </a:r>
          </a:p>
        </p:txBody>
      </p:sp>
      <p:pic>
        <p:nvPicPr>
          <p:cNvPr id="3892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3860800"/>
            <a:ext cx="6667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5" name="TextBox 1"/>
          <p:cNvSpPr txBox="1">
            <a:spLocks noChangeArrowheads="1"/>
          </p:cNvSpPr>
          <p:nvPr/>
        </p:nvSpPr>
        <p:spPr bwMode="auto">
          <a:xfrm>
            <a:off x="347663" y="5235575"/>
            <a:ext cx="7897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b="1">
                <a:latin typeface="Arial" panose="020B0604020202020204" pitchFamily="34" charset="0"/>
              </a:rPr>
              <a:t>Alternative strategy: mark 1 awarded. Marks 2 and 3 not awarded.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40964" name="TextBox 3"/>
          <p:cNvSpPr txBox="1">
            <a:spLocks noChangeArrowheads="1"/>
          </p:cNvSpPr>
          <p:nvPr/>
        </p:nvSpPr>
        <p:spPr bwMode="auto">
          <a:xfrm>
            <a:off x="201613" y="731838"/>
            <a:ext cx="4259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</a:t>
            </a:r>
            <a:r>
              <a:rPr lang="en-GB" altLang="en-US" sz="3200"/>
              <a:t> </a:t>
            </a:r>
            <a:r>
              <a:rPr lang="en-GB" altLang="en-US" sz="3200" b="1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40965" name="TextBox 6"/>
          <p:cNvSpPr txBox="1">
            <a:spLocks noChangeArrowheads="1"/>
          </p:cNvSpPr>
          <p:nvPr/>
        </p:nvSpPr>
        <p:spPr bwMode="auto">
          <a:xfrm>
            <a:off x="5418138" y="755650"/>
            <a:ext cx="33131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8</a:t>
            </a:r>
          </a:p>
        </p:txBody>
      </p:sp>
      <p:pic>
        <p:nvPicPr>
          <p:cNvPr id="4096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738" y="1484313"/>
            <a:ext cx="473075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pic>
        <p:nvPicPr>
          <p:cNvPr id="4301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4495800"/>
            <a:ext cx="59372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TextBox 16"/>
          <p:cNvSpPr txBox="1">
            <a:spLocks noChangeArrowheads="1"/>
          </p:cNvSpPr>
          <p:nvPr/>
        </p:nvSpPr>
        <p:spPr bwMode="auto">
          <a:xfrm>
            <a:off x="309563" y="900113"/>
            <a:ext cx="4751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Q6 Award 2/3</a:t>
            </a:r>
          </a:p>
        </p:txBody>
      </p:sp>
      <p:pic>
        <p:nvPicPr>
          <p:cNvPr id="4301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738438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3598863"/>
            <a:ext cx="635000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6" name="TextBox 14"/>
          <p:cNvSpPr txBox="1">
            <a:spLocks noChangeArrowheads="1"/>
          </p:cNvSpPr>
          <p:nvPr/>
        </p:nvSpPr>
        <p:spPr bwMode="auto">
          <a:xfrm>
            <a:off x="5840413" y="900113"/>
            <a:ext cx="33035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8</a:t>
            </a:r>
          </a:p>
        </p:txBody>
      </p:sp>
      <p:sp>
        <p:nvSpPr>
          <p:cNvPr id="43017" name="TextBox 3"/>
          <p:cNvSpPr txBox="1">
            <a:spLocks noChangeArrowheads="1"/>
          </p:cNvSpPr>
          <p:nvPr/>
        </p:nvSpPr>
        <p:spPr bwMode="auto">
          <a:xfrm>
            <a:off x="312738" y="2000250"/>
            <a:ext cx="38274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sz="2800">
                <a:latin typeface="Arial" panose="020B0604020202020204" pitchFamily="34" charset="0"/>
              </a:rPr>
              <a:t>Alternative Strategy 1:</a:t>
            </a:r>
          </a:p>
        </p:txBody>
      </p:sp>
      <p:sp>
        <p:nvSpPr>
          <p:cNvPr id="43018" name="TextBox 4"/>
          <p:cNvSpPr txBox="1">
            <a:spLocks noChangeArrowheads="1"/>
          </p:cNvSpPr>
          <p:nvPr/>
        </p:nvSpPr>
        <p:spPr bwMode="auto">
          <a:xfrm>
            <a:off x="1331913" y="2794000"/>
            <a:ext cx="5111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sz="2800">
                <a:latin typeface="Arial" panose="020B0604020202020204" pitchFamily="34" charset="0"/>
              </a:rPr>
              <a:t>Calculates value of one share</a:t>
            </a:r>
          </a:p>
        </p:txBody>
      </p:sp>
      <p:sp>
        <p:nvSpPr>
          <p:cNvPr id="43019" name="TextBox 18"/>
          <p:cNvSpPr txBox="1">
            <a:spLocks noChangeArrowheads="1"/>
          </p:cNvSpPr>
          <p:nvPr/>
        </p:nvSpPr>
        <p:spPr bwMode="auto">
          <a:xfrm>
            <a:off x="1346200" y="3711575"/>
            <a:ext cx="4738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sz="2800">
                <a:latin typeface="Arial" panose="020B0604020202020204" pitchFamily="34" charset="0"/>
              </a:rPr>
              <a:t>Calculates number of shares</a:t>
            </a:r>
          </a:p>
        </p:txBody>
      </p:sp>
      <p:sp>
        <p:nvSpPr>
          <p:cNvPr id="43020" name="TextBox 19"/>
          <p:cNvSpPr txBox="1">
            <a:spLocks noChangeArrowheads="1"/>
          </p:cNvSpPr>
          <p:nvPr/>
        </p:nvSpPr>
        <p:spPr bwMode="auto">
          <a:xfrm>
            <a:off x="1385888" y="4505325"/>
            <a:ext cx="4338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sz="2800">
                <a:latin typeface="Arial" panose="020B0604020202020204" pitchFamily="34" charset="0"/>
              </a:rPr>
              <a:t>Incorrect calculation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45060" name="TextBox 3"/>
          <p:cNvSpPr txBox="1">
            <a:spLocks noChangeArrowheads="1"/>
          </p:cNvSpPr>
          <p:nvPr/>
        </p:nvSpPr>
        <p:spPr bwMode="auto">
          <a:xfrm>
            <a:off x="239713" y="727075"/>
            <a:ext cx="4259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7(b)</a:t>
            </a:r>
          </a:p>
        </p:txBody>
      </p:sp>
      <p:sp>
        <p:nvSpPr>
          <p:cNvPr id="45061" name="TextBox 3"/>
          <p:cNvSpPr txBox="1">
            <a:spLocks noChangeArrowheads="1"/>
          </p:cNvSpPr>
          <p:nvPr/>
        </p:nvSpPr>
        <p:spPr bwMode="auto">
          <a:xfrm>
            <a:off x="5635625" y="757238"/>
            <a:ext cx="3311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9</a:t>
            </a:r>
          </a:p>
        </p:txBody>
      </p:sp>
      <p:pic>
        <p:nvPicPr>
          <p:cNvPr id="4506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233613"/>
            <a:ext cx="5400675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47108" name="TextBox 16"/>
          <p:cNvSpPr txBox="1">
            <a:spLocks noChangeArrowheads="1"/>
          </p:cNvSpPr>
          <p:nvPr/>
        </p:nvSpPr>
        <p:spPr bwMode="auto">
          <a:xfrm>
            <a:off x="250825" y="747713"/>
            <a:ext cx="47529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Q7(b) Award 1/3</a:t>
            </a:r>
          </a:p>
        </p:txBody>
      </p:sp>
      <p:sp>
        <p:nvSpPr>
          <p:cNvPr id="47109" name="TextBox 3"/>
          <p:cNvSpPr txBox="1">
            <a:spLocks noChangeArrowheads="1"/>
          </p:cNvSpPr>
          <p:nvPr/>
        </p:nvSpPr>
        <p:spPr bwMode="auto">
          <a:xfrm>
            <a:off x="5648325" y="768350"/>
            <a:ext cx="33115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9</a:t>
            </a:r>
          </a:p>
        </p:txBody>
      </p:sp>
      <p:sp>
        <p:nvSpPr>
          <p:cNvPr id="47110" name="TextBox 7"/>
          <p:cNvSpPr txBox="1">
            <a:spLocks noChangeArrowheads="1"/>
          </p:cNvSpPr>
          <p:nvPr/>
        </p:nvSpPr>
        <p:spPr bwMode="auto">
          <a:xfrm>
            <a:off x="1630363" y="2555875"/>
            <a:ext cx="4365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Correct number of badges</a:t>
            </a:r>
          </a:p>
        </p:txBody>
      </p:sp>
      <p:pic>
        <p:nvPicPr>
          <p:cNvPr id="47111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3373438"/>
            <a:ext cx="5937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2" name="TextBox 14"/>
          <p:cNvSpPr txBox="1">
            <a:spLocks noChangeArrowheads="1"/>
          </p:cNvSpPr>
          <p:nvPr/>
        </p:nvSpPr>
        <p:spPr bwMode="auto">
          <a:xfrm>
            <a:off x="1630363" y="3438525"/>
            <a:ext cx="3121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Incorrect total cost</a:t>
            </a:r>
          </a:p>
        </p:txBody>
      </p:sp>
      <p:pic>
        <p:nvPicPr>
          <p:cNvPr id="47113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2500313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4149725"/>
            <a:ext cx="59372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5" name="TextBox 14"/>
          <p:cNvSpPr txBox="1">
            <a:spLocks noChangeArrowheads="1"/>
          </p:cNvSpPr>
          <p:nvPr/>
        </p:nvSpPr>
        <p:spPr bwMode="auto">
          <a:xfrm>
            <a:off x="1619250" y="4214813"/>
            <a:ext cx="4162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No attempt to divide by 9</a:t>
            </a:r>
          </a:p>
        </p:txBody>
      </p:sp>
      <p:sp>
        <p:nvSpPr>
          <p:cNvPr id="47116" name="TextBox 7"/>
          <p:cNvSpPr txBox="1">
            <a:spLocks noChangeArrowheads="1"/>
          </p:cNvSpPr>
          <p:nvPr/>
        </p:nvSpPr>
        <p:spPr bwMode="auto">
          <a:xfrm>
            <a:off x="549275" y="1719263"/>
            <a:ext cx="33750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 b="1"/>
              <a:t>Alternative strategy:</a:t>
            </a:r>
          </a:p>
          <a:p>
            <a:pPr eaLnBrk="1" hangingPunct="1"/>
            <a:endParaRPr lang="en-GB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49156" name="TextBox 3"/>
          <p:cNvSpPr txBox="1">
            <a:spLocks noChangeArrowheads="1"/>
          </p:cNvSpPr>
          <p:nvPr/>
        </p:nvSpPr>
        <p:spPr bwMode="auto">
          <a:xfrm>
            <a:off x="322263" y="715963"/>
            <a:ext cx="4259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7(b)</a:t>
            </a:r>
          </a:p>
        </p:txBody>
      </p:sp>
      <p:sp>
        <p:nvSpPr>
          <p:cNvPr id="49157" name="TextBox 3"/>
          <p:cNvSpPr txBox="1">
            <a:spLocks noChangeArrowheads="1"/>
          </p:cNvSpPr>
          <p:nvPr/>
        </p:nvSpPr>
        <p:spPr bwMode="auto">
          <a:xfrm>
            <a:off x="5724525" y="715963"/>
            <a:ext cx="3311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10</a:t>
            </a:r>
          </a:p>
        </p:txBody>
      </p:sp>
      <p:pic>
        <p:nvPicPr>
          <p:cNvPr id="4915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1700213"/>
            <a:ext cx="7612063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51204" name="TextBox 7"/>
          <p:cNvSpPr txBox="1">
            <a:spLocks noChangeArrowheads="1"/>
          </p:cNvSpPr>
          <p:nvPr/>
        </p:nvSpPr>
        <p:spPr bwMode="auto">
          <a:xfrm>
            <a:off x="1422400" y="2133600"/>
            <a:ext cx="46847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Incorrect number of badges </a:t>
            </a:r>
          </a:p>
        </p:txBody>
      </p:sp>
      <p:pic>
        <p:nvPicPr>
          <p:cNvPr id="5120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3992563"/>
            <a:ext cx="5937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extBox 14"/>
          <p:cNvSpPr txBox="1">
            <a:spLocks noChangeArrowheads="1"/>
          </p:cNvSpPr>
          <p:nvPr/>
        </p:nvSpPr>
        <p:spPr bwMode="auto">
          <a:xfrm>
            <a:off x="1438275" y="3068638"/>
            <a:ext cx="3421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Consistent total cost</a:t>
            </a:r>
          </a:p>
        </p:txBody>
      </p:sp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29972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8" name="TextBox 16"/>
          <p:cNvSpPr txBox="1">
            <a:spLocks noChangeArrowheads="1"/>
          </p:cNvSpPr>
          <p:nvPr/>
        </p:nvSpPr>
        <p:spPr bwMode="auto">
          <a:xfrm>
            <a:off x="304800" y="755650"/>
            <a:ext cx="47529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Q7(b) Award 1/3 </a:t>
            </a:r>
          </a:p>
        </p:txBody>
      </p:sp>
      <p:sp>
        <p:nvSpPr>
          <p:cNvPr id="51209" name="TextBox 15"/>
          <p:cNvSpPr txBox="1">
            <a:spLocks noChangeArrowheads="1"/>
          </p:cNvSpPr>
          <p:nvPr/>
        </p:nvSpPr>
        <p:spPr bwMode="auto">
          <a:xfrm>
            <a:off x="1439863" y="4005263"/>
            <a:ext cx="45831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Inconsistent cost per badge</a:t>
            </a:r>
          </a:p>
        </p:txBody>
      </p:sp>
      <p:pic>
        <p:nvPicPr>
          <p:cNvPr id="5121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2060575"/>
            <a:ext cx="59372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1" name="TextBox 3"/>
          <p:cNvSpPr txBox="1">
            <a:spLocks noChangeArrowheads="1"/>
          </p:cNvSpPr>
          <p:nvPr/>
        </p:nvSpPr>
        <p:spPr bwMode="auto">
          <a:xfrm>
            <a:off x="5797550" y="766763"/>
            <a:ext cx="3311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53251" name="TextBox 3"/>
          <p:cNvSpPr txBox="1">
            <a:spLocks noChangeArrowheads="1"/>
          </p:cNvSpPr>
          <p:nvPr/>
        </p:nvSpPr>
        <p:spPr bwMode="auto">
          <a:xfrm>
            <a:off x="246063" y="739775"/>
            <a:ext cx="2879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9(a)           </a:t>
            </a:r>
          </a:p>
        </p:txBody>
      </p:sp>
      <p:sp>
        <p:nvSpPr>
          <p:cNvPr id="53252" name="TextBox 3"/>
          <p:cNvSpPr txBox="1">
            <a:spLocks noChangeArrowheads="1"/>
          </p:cNvSpPr>
          <p:nvPr/>
        </p:nvSpPr>
        <p:spPr bwMode="auto">
          <a:xfrm>
            <a:off x="5608638" y="739775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11</a:t>
            </a:r>
          </a:p>
        </p:txBody>
      </p:sp>
      <p:pic>
        <p:nvPicPr>
          <p:cNvPr id="5325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38" y="2119313"/>
            <a:ext cx="51847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55300" name="TextBox 7"/>
          <p:cNvSpPr txBox="1">
            <a:spLocks noChangeArrowheads="1"/>
          </p:cNvSpPr>
          <p:nvPr/>
        </p:nvSpPr>
        <p:spPr bwMode="auto">
          <a:xfrm>
            <a:off x="1422400" y="1754188"/>
            <a:ext cx="58816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Correct substitution into Pythagoras</a:t>
            </a:r>
          </a:p>
        </p:txBody>
      </p:sp>
      <p:sp>
        <p:nvSpPr>
          <p:cNvPr id="55301" name="TextBox 14"/>
          <p:cNvSpPr txBox="1">
            <a:spLocks noChangeArrowheads="1"/>
          </p:cNvSpPr>
          <p:nvPr/>
        </p:nvSpPr>
        <p:spPr bwMode="auto">
          <a:xfrm>
            <a:off x="1438275" y="2762250"/>
            <a:ext cx="36433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Missing side incorrect</a:t>
            </a:r>
          </a:p>
        </p:txBody>
      </p:sp>
      <p:sp>
        <p:nvSpPr>
          <p:cNvPr id="55302" name="TextBox 16"/>
          <p:cNvSpPr txBox="1">
            <a:spLocks noChangeArrowheads="1"/>
          </p:cNvSpPr>
          <p:nvPr/>
        </p:nvSpPr>
        <p:spPr bwMode="auto">
          <a:xfrm>
            <a:off x="285750" y="793750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Q9(a) Award 1/4 </a:t>
            </a:r>
          </a:p>
        </p:txBody>
      </p:sp>
      <p:sp>
        <p:nvSpPr>
          <p:cNvPr id="55303" name="TextBox 7"/>
          <p:cNvSpPr txBox="1">
            <a:spLocks noChangeArrowheads="1"/>
          </p:cNvSpPr>
          <p:nvPr/>
        </p:nvSpPr>
        <p:spPr bwMode="auto">
          <a:xfrm>
            <a:off x="1497013" y="4778375"/>
            <a:ext cx="58642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Perimeter of whole shape not found</a:t>
            </a:r>
          </a:p>
        </p:txBody>
      </p:sp>
      <p:pic>
        <p:nvPicPr>
          <p:cNvPr id="5530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17145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5" name="TextBox 14"/>
          <p:cNvSpPr txBox="1">
            <a:spLocks noChangeArrowheads="1"/>
          </p:cNvSpPr>
          <p:nvPr/>
        </p:nvSpPr>
        <p:spPr bwMode="auto">
          <a:xfrm>
            <a:off x="1501775" y="3770313"/>
            <a:ext cx="25257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Invalid method</a:t>
            </a:r>
          </a:p>
        </p:txBody>
      </p:sp>
      <p:pic>
        <p:nvPicPr>
          <p:cNvPr id="55306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695575"/>
            <a:ext cx="59372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3703638"/>
            <a:ext cx="5937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8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11700"/>
            <a:ext cx="59372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9" name="TextBox 3"/>
          <p:cNvSpPr txBox="1">
            <a:spLocks noChangeArrowheads="1"/>
          </p:cNvSpPr>
          <p:nvPr/>
        </p:nvSpPr>
        <p:spPr bwMode="auto">
          <a:xfrm>
            <a:off x="5705475" y="788988"/>
            <a:ext cx="3311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Box 3"/>
          <p:cNvSpPr txBox="1">
            <a:spLocks noChangeArrowheads="1"/>
          </p:cNvSpPr>
          <p:nvPr/>
        </p:nvSpPr>
        <p:spPr bwMode="auto">
          <a:xfrm>
            <a:off x="250825" y="688975"/>
            <a:ext cx="3960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9(a)</a:t>
            </a:r>
          </a:p>
        </p:txBody>
      </p:sp>
      <p:sp>
        <p:nvSpPr>
          <p:cNvPr id="57347" name="TextBox 3"/>
          <p:cNvSpPr txBox="1">
            <a:spLocks noChangeArrowheads="1"/>
          </p:cNvSpPr>
          <p:nvPr/>
        </p:nvSpPr>
        <p:spPr bwMode="auto">
          <a:xfrm>
            <a:off x="5651500" y="714375"/>
            <a:ext cx="33115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12</a:t>
            </a:r>
          </a:p>
        </p:txBody>
      </p:sp>
      <p:pic>
        <p:nvPicPr>
          <p:cNvPr id="573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773238"/>
            <a:ext cx="5557838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kern="0" dirty="0" smtClean="0">
                <a:solidFill>
                  <a:prstClr val="black"/>
                </a:solidFill>
              </a:rPr>
              <a:t>Aims of the day</a:t>
            </a: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Tx/>
              <a:buFont typeface="Wingdings" pitchFamily="2" charset="2"/>
              <a:buNone/>
              <a:defRPr/>
            </a:pPr>
            <a:endParaRPr lang="en-GB" sz="2400" kern="0" dirty="0" smtClean="0">
              <a:solidFill>
                <a:prstClr val="black"/>
              </a:solidFill>
              <a:latin typeface="Arial"/>
            </a:endParaRPr>
          </a:p>
          <a:p>
            <a:pPr marL="0" indent="0">
              <a:buClrTx/>
              <a:buFont typeface="Wingdings" pitchFamily="2" charset="2"/>
              <a:buNone/>
              <a:defRPr/>
            </a:pPr>
            <a:r>
              <a:rPr lang="en-GB" sz="2400" kern="0" dirty="0" smtClean="0">
                <a:solidFill>
                  <a:prstClr val="black"/>
                </a:solidFill>
                <a:latin typeface="Arial"/>
              </a:rPr>
              <a:t>To support teachers, lecturers and assessors in their understanding of the requirements of the revised course assessment for Applications of Mathematics.</a:t>
            </a:r>
          </a:p>
          <a:p>
            <a:pPr marL="0" indent="0">
              <a:buClrTx/>
              <a:buFont typeface="Wingdings" pitchFamily="2" charset="2"/>
              <a:buNone/>
              <a:defRPr/>
            </a:pPr>
            <a:endParaRPr lang="en-GB" sz="2400" kern="0" dirty="0">
              <a:solidFill>
                <a:prstClr val="black"/>
              </a:solidFill>
              <a:latin typeface="Arial"/>
            </a:endParaRPr>
          </a:p>
          <a:p>
            <a:pPr marL="0" indent="0">
              <a:buClrTx/>
              <a:buFont typeface="Wingdings" pitchFamily="2" charset="2"/>
              <a:buNone/>
              <a:defRPr/>
            </a:pPr>
            <a:r>
              <a:rPr lang="en-GB" sz="2400" kern="0" dirty="0" smtClean="0">
                <a:solidFill>
                  <a:prstClr val="black"/>
                </a:solidFill>
                <a:latin typeface="Arial"/>
              </a:rPr>
              <a:t>To provide opportunities for delegates to:</a:t>
            </a:r>
          </a:p>
          <a:p>
            <a:pPr>
              <a:buClrTx/>
              <a:defRPr/>
            </a:pPr>
            <a:r>
              <a:rPr lang="en-GB" sz="2400" kern="0" dirty="0">
                <a:solidFill>
                  <a:prstClr val="black"/>
                </a:solidFill>
                <a:latin typeface="Arial"/>
              </a:rPr>
              <a:t>ask questions and seek clarification.</a:t>
            </a:r>
          </a:p>
          <a:p>
            <a:pPr>
              <a:buClrTx/>
              <a:defRPr/>
            </a:pPr>
            <a:r>
              <a:rPr lang="en-GB" sz="2400" kern="0" dirty="0">
                <a:solidFill>
                  <a:prstClr val="black"/>
                </a:solidFill>
                <a:latin typeface="Arial"/>
              </a:rPr>
              <a:t>discuss </a:t>
            </a:r>
            <a:r>
              <a:rPr lang="en-GB" sz="2400" kern="0" dirty="0" smtClean="0">
                <a:solidFill>
                  <a:prstClr val="black"/>
                </a:solidFill>
                <a:latin typeface="Arial"/>
              </a:rPr>
              <a:t>the revised </a:t>
            </a:r>
            <a:r>
              <a:rPr lang="en-GB" sz="2400" kern="0" dirty="0">
                <a:solidFill>
                  <a:prstClr val="black"/>
                </a:solidFill>
                <a:latin typeface="Arial"/>
              </a:rPr>
              <a:t>requirements with colleagues. </a:t>
            </a:r>
          </a:p>
          <a:p>
            <a:pPr>
              <a:buClrTx/>
              <a:defRPr/>
            </a:pPr>
            <a:endParaRPr lang="en-GB" sz="2400" kern="0" dirty="0">
              <a:solidFill>
                <a:prstClr val="black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58372" name="TextBox 7"/>
          <p:cNvSpPr txBox="1">
            <a:spLocks noChangeArrowheads="1"/>
          </p:cNvSpPr>
          <p:nvPr/>
        </p:nvSpPr>
        <p:spPr bwMode="auto">
          <a:xfrm>
            <a:off x="1422400" y="1897063"/>
            <a:ext cx="5881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Correct substitution into Pythagoras</a:t>
            </a:r>
          </a:p>
        </p:txBody>
      </p:sp>
      <p:sp>
        <p:nvSpPr>
          <p:cNvPr id="58373" name="TextBox 14"/>
          <p:cNvSpPr txBox="1">
            <a:spLocks noChangeArrowheads="1"/>
          </p:cNvSpPr>
          <p:nvPr/>
        </p:nvSpPr>
        <p:spPr bwMode="auto">
          <a:xfrm>
            <a:off x="1438275" y="2905125"/>
            <a:ext cx="33639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Missing side correct</a:t>
            </a:r>
          </a:p>
        </p:txBody>
      </p:sp>
      <p:sp>
        <p:nvSpPr>
          <p:cNvPr id="58374" name="TextBox 16"/>
          <p:cNvSpPr txBox="1">
            <a:spLocks noChangeArrowheads="1"/>
          </p:cNvSpPr>
          <p:nvPr/>
        </p:nvSpPr>
        <p:spPr bwMode="auto">
          <a:xfrm>
            <a:off x="206375" y="730250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Q9(a) Award 3/4 </a:t>
            </a:r>
          </a:p>
        </p:txBody>
      </p:sp>
      <p:sp>
        <p:nvSpPr>
          <p:cNvPr id="58375" name="TextBox 7"/>
          <p:cNvSpPr txBox="1">
            <a:spLocks noChangeArrowheads="1"/>
          </p:cNvSpPr>
          <p:nvPr/>
        </p:nvSpPr>
        <p:spPr bwMode="auto">
          <a:xfrm>
            <a:off x="1514475" y="4557713"/>
            <a:ext cx="68199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Perimeter of whole shape consistent with </a:t>
            </a:r>
          </a:p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working (in part b)</a:t>
            </a:r>
          </a:p>
        </p:txBody>
      </p:sp>
      <p:pic>
        <p:nvPicPr>
          <p:cNvPr id="5837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1857375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TextBox 14"/>
          <p:cNvSpPr txBox="1">
            <a:spLocks noChangeArrowheads="1"/>
          </p:cNvSpPr>
          <p:nvPr/>
        </p:nvSpPr>
        <p:spPr bwMode="auto">
          <a:xfrm>
            <a:off x="1501775" y="3770313"/>
            <a:ext cx="3422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Semi circle incorrect</a:t>
            </a:r>
          </a:p>
        </p:txBody>
      </p:sp>
      <p:pic>
        <p:nvPicPr>
          <p:cNvPr id="58378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3703638"/>
            <a:ext cx="5937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9" name="TextBox 3"/>
          <p:cNvSpPr txBox="1">
            <a:spLocks noChangeArrowheads="1"/>
          </p:cNvSpPr>
          <p:nvPr/>
        </p:nvSpPr>
        <p:spPr bwMode="auto">
          <a:xfrm>
            <a:off x="5648325" y="766763"/>
            <a:ext cx="3311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12</a:t>
            </a:r>
          </a:p>
        </p:txBody>
      </p:sp>
      <p:pic>
        <p:nvPicPr>
          <p:cNvPr id="5838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7940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8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4581525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Box 3"/>
          <p:cNvSpPr txBox="1">
            <a:spLocks noChangeArrowheads="1"/>
          </p:cNvSpPr>
          <p:nvPr/>
        </p:nvSpPr>
        <p:spPr bwMode="auto">
          <a:xfrm>
            <a:off x="250825" y="854075"/>
            <a:ext cx="3960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9(b)</a:t>
            </a:r>
          </a:p>
        </p:txBody>
      </p:sp>
      <p:sp>
        <p:nvSpPr>
          <p:cNvPr id="60419" name="TextBox 3"/>
          <p:cNvSpPr txBox="1">
            <a:spLocks noChangeArrowheads="1"/>
          </p:cNvSpPr>
          <p:nvPr/>
        </p:nvSpPr>
        <p:spPr bwMode="auto">
          <a:xfrm>
            <a:off x="5651500" y="852488"/>
            <a:ext cx="3311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12</a:t>
            </a:r>
          </a:p>
        </p:txBody>
      </p:sp>
      <p:pic>
        <p:nvPicPr>
          <p:cNvPr id="6042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28775"/>
            <a:ext cx="4875213" cy="418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61444" name="TextBox 7"/>
          <p:cNvSpPr txBox="1">
            <a:spLocks noChangeArrowheads="1"/>
          </p:cNvSpPr>
          <p:nvPr/>
        </p:nvSpPr>
        <p:spPr bwMode="auto">
          <a:xfrm>
            <a:off x="1422400" y="2565400"/>
            <a:ext cx="2336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Valid strategy</a:t>
            </a:r>
          </a:p>
        </p:txBody>
      </p:sp>
      <p:sp>
        <p:nvSpPr>
          <p:cNvPr id="61445" name="TextBox 14"/>
          <p:cNvSpPr txBox="1">
            <a:spLocks noChangeArrowheads="1"/>
          </p:cNvSpPr>
          <p:nvPr/>
        </p:nvSpPr>
        <p:spPr bwMode="auto">
          <a:xfrm>
            <a:off x="1422400" y="3789363"/>
            <a:ext cx="44037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Area calculated incorrectly</a:t>
            </a:r>
          </a:p>
        </p:txBody>
      </p:sp>
      <p:sp>
        <p:nvSpPr>
          <p:cNvPr id="61446" name="TextBox 16"/>
          <p:cNvSpPr txBox="1">
            <a:spLocks noChangeArrowheads="1"/>
          </p:cNvSpPr>
          <p:nvPr/>
        </p:nvSpPr>
        <p:spPr bwMode="auto">
          <a:xfrm>
            <a:off x="330200" y="754063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Q9(b) Award 1/2 </a:t>
            </a:r>
          </a:p>
        </p:txBody>
      </p:sp>
      <p:pic>
        <p:nvPicPr>
          <p:cNvPr id="6144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250825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8" name="TextBox 3"/>
          <p:cNvSpPr txBox="1">
            <a:spLocks noChangeArrowheads="1"/>
          </p:cNvSpPr>
          <p:nvPr/>
        </p:nvSpPr>
        <p:spPr bwMode="auto">
          <a:xfrm>
            <a:off x="5816600" y="752475"/>
            <a:ext cx="33115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12</a:t>
            </a:r>
          </a:p>
        </p:txBody>
      </p:sp>
      <p:pic>
        <p:nvPicPr>
          <p:cNvPr id="6144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3722688"/>
            <a:ext cx="5937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63491" name="TextBox 1"/>
          <p:cNvSpPr txBox="1">
            <a:spLocks noChangeArrowheads="1"/>
          </p:cNvSpPr>
          <p:nvPr/>
        </p:nvSpPr>
        <p:spPr bwMode="auto">
          <a:xfrm>
            <a:off x="611188" y="1484313"/>
            <a:ext cx="7777162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9600">
                <a:latin typeface="Arial" panose="020B0604020202020204" pitchFamily="34" charset="0"/>
              </a:rPr>
              <a:t>2017</a:t>
            </a:r>
          </a:p>
          <a:p>
            <a:pPr algn="ctr" eaLnBrk="1" hangingPunct="1"/>
            <a:r>
              <a:rPr lang="en-GB" altLang="en-US" sz="9600">
                <a:latin typeface="Arial" panose="020B0604020202020204" pitchFamily="34" charset="0"/>
              </a:rPr>
              <a:t>Paper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4515" name="TextBox 3"/>
          <p:cNvSpPr txBox="1">
            <a:spLocks noChangeArrowheads="1"/>
          </p:cNvSpPr>
          <p:nvPr/>
        </p:nvSpPr>
        <p:spPr bwMode="auto">
          <a:xfrm>
            <a:off x="5661025" y="747713"/>
            <a:ext cx="33131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13</a:t>
            </a:r>
          </a:p>
        </p:txBody>
      </p:sp>
      <p:pic>
        <p:nvPicPr>
          <p:cNvPr id="6451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547813"/>
            <a:ext cx="5059362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TextBox 3"/>
          <p:cNvSpPr txBox="1">
            <a:spLocks noChangeArrowheads="1"/>
          </p:cNvSpPr>
          <p:nvPr/>
        </p:nvSpPr>
        <p:spPr bwMode="auto">
          <a:xfrm>
            <a:off x="212725" y="749300"/>
            <a:ext cx="3960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5(a)(b)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66564" name="TextBox 16"/>
          <p:cNvSpPr txBox="1">
            <a:spLocks noChangeArrowheads="1"/>
          </p:cNvSpPr>
          <p:nvPr/>
        </p:nvSpPr>
        <p:spPr bwMode="auto">
          <a:xfrm>
            <a:off x="279400" y="676275"/>
            <a:ext cx="4752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2493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12493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12493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12493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12493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493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493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493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493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600" b="1"/>
              <a:t>Q5(a) Award 1/2 </a:t>
            </a:r>
          </a:p>
        </p:txBody>
      </p:sp>
      <p:sp>
        <p:nvSpPr>
          <p:cNvPr id="66565" name="TextBox 7"/>
          <p:cNvSpPr txBox="1">
            <a:spLocks noChangeArrowheads="1"/>
          </p:cNvSpPr>
          <p:nvPr/>
        </p:nvSpPr>
        <p:spPr bwMode="auto">
          <a:xfrm>
            <a:off x="1446213" y="3132138"/>
            <a:ext cx="67992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Speed calculated correctly consistent with answer to (a)</a:t>
            </a:r>
          </a:p>
        </p:txBody>
      </p:sp>
      <p:sp>
        <p:nvSpPr>
          <p:cNvPr id="66566" name="TextBox 16"/>
          <p:cNvSpPr txBox="1">
            <a:spLocks noChangeArrowheads="1"/>
          </p:cNvSpPr>
          <p:nvPr/>
        </p:nvSpPr>
        <p:spPr bwMode="auto">
          <a:xfrm>
            <a:off x="279400" y="2351088"/>
            <a:ext cx="4752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600" b="1"/>
              <a:t>Q5(b) Award 1/3 </a:t>
            </a:r>
          </a:p>
        </p:txBody>
      </p:sp>
      <p:pic>
        <p:nvPicPr>
          <p:cNvPr id="6656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32258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8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1431925"/>
            <a:ext cx="593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1425575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70" name="TextBox 7"/>
          <p:cNvSpPr txBox="1">
            <a:spLocks noChangeArrowheads="1"/>
          </p:cNvSpPr>
          <p:nvPr/>
        </p:nvSpPr>
        <p:spPr bwMode="auto">
          <a:xfrm>
            <a:off x="1479550" y="4251325"/>
            <a:ext cx="4781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Incorrect conversion to knots</a:t>
            </a:r>
          </a:p>
        </p:txBody>
      </p:sp>
      <p:pic>
        <p:nvPicPr>
          <p:cNvPr id="6657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5078413"/>
            <a:ext cx="6604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72" name="TextBox 7"/>
          <p:cNvSpPr txBox="1">
            <a:spLocks noChangeArrowheads="1"/>
          </p:cNvSpPr>
          <p:nvPr/>
        </p:nvSpPr>
        <p:spPr bwMode="auto">
          <a:xfrm>
            <a:off x="1476375" y="5057775"/>
            <a:ext cx="73167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Final answer not rounded to two significant figures</a:t>
            </a:r>
          </a:p>
        </p:txBody>
      </p:sp>
      <p:sp>
        <p:nvSpPr>
          <p:cNvPr id="66573" name="TextBox 3"/>
          <p:cNvSpPr txBox="1">
            <a:spLocks noChangeArrowheads="1"/>
          </p:cNvSpPr>
          <p:nvPr/>
        </p:nvSpPr>
        <p:spPr bwMode="auto">
          <a:xfrm>
            <a:off x="5618163" y="722313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13</a:t>
            </a:r>
          </a:p>
        </p:txBody>
      </p:sp>
      <p:pic>
        <p:nvPicPr>
          <p:cNvPr id="66574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4292600"/>
            <a:ext cx="660400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75" name="TextBox 7"/>
          <p:cNvSpPr txBox="1">
            <a:spLocks noChangeArrowheads="1"/>
          </p:cNvSpPr>
          <p:nvPr/>
        </p:nvSpPr>
        <p:spPr bwMode="auto">
          <a:xfrm>
            <a:off x="1895475" y="1389063"/>
            <a:ext cx="679926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See commonly observed response 1 in the marking instructions.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8611" name="TextBox 3"/>
          <p:cNvSpPr txBox="1">
            <a:spLocks noChangeArrowheads="1"/>
          </p:cNvSpPr>
          <p:nvPr/>
        </p:nvSpPr>
        <p:spPr bwMode="auto">
          <a:xfrm>
            <a:off x="217488" y="723900"/>
            <a:ext cx="3960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6(a)</a:t>
            </a:r>
          </a:p>
        </p:txBody>
      </p:sp>
      <p:sp>
        <p:nvSpPr>
          <p:cNvPr id="68612" name="TextBox 3"/>
          <p:cNvSpPr txBox="1">
            <a:spLocks noChangeArrowheads="1"/>
          </p:cNvSpPr>
          <p:nvPr/>
        </p:nvSpPr>
        <p:spPr bwMode="auto">
          <a:xfrm>
            <a:off x="5635625" y="723900"/>
            <a:ext cx="33131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14</a:t>
            </a:r>
          </a:p>
        </p:txBody>
      </p:sp>
      <p:pic>
        <p:nvPicPr>
          <p:cNvPr id="6861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665288"/>
            <a:ext cx="4743450" cy="370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70660" name="TextBox 16"/>
          <p:cNvSpPr txBox="1">
            <a:spLocks noChangeArrowheads="1"/>
          </p:cNvSpPr>
          <p:nvPr/>
        </p:nvSpPr>
        <p:spPr bwMode="auto">
          <a:xfrm>
            <a:off x="219075" y="757238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Q6(a) Award 1/3 </a:t>
            </a:r>
          </a:p>
        </p:txBody>
      </p:sp>
      <p:sp>
        <p:nvSpPr>
          <p:cNvPr id="70661" name="TextBox 7"/>
          <p:cNvSpPr txBox="1">
            <a:spLocks noChangeArrowheads="1"/>
          </p:cNvSpPr>
          <p:nvPr/>
        </p:nvSpPr>
        <p:spPr bwMode="auto">
          <a:xfrm>
            <a:off x="1422400" y="1825625"/>
            <a:ext cx="7397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Knows to check 2 arrangements</a:t>
            </a:r>
          </a:p>
        </p:txBody>
      </p:sp>
      <p:sp>
        <p:nvSpPr>
          <p:cNvPr id="70662" name="TextBox 7"/>
          <p:cNvSpPr txBox="1">
            <a:spLocks noChangeArrowheads="1"/>
          </p:cNvSpPr>
          <p:nvPr/>
        </p:nvSpPr>
        <p:spPr bwMode="auto">
          <a:xfrm>
            <a:off x="1403350" y="2690813"/>
            <a:ext cx="7397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First arrangement incorrect</a:t>
            </a:r>
          </a:p>
        </p:txBody>
      </p:sp>
      <p:sp>
        <p:nvSpPr>
          <p:cNvPr id="70663" name="TextBox 3"/>
          <p:cNvSpPr txBox="1">
            <a:spLocks noChangeArrowheads="1"/>
          </p:cNvSpPr>
          <p:nvPr/>
        </p:nvSpPr>
        <p:spPr bwMode="auto">
          <a:xfrm>
            <a:off x="5589588" y="717550"/>
            <a:ext cx="3357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14</a:t>
            </a:r>
          </a:p>
        </p:txBody>
      </p:sp>
      <p:pic>
        <p:nvPicPr>
          <p:cNvPr id="7066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1785938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5" name="TextBox 7"/>
          <p:cNvSpPr txBox="1">
            <a:spLocks noChangeArrowheads="1"/>
          </p:cNvSpPr>
          <p:nvPr/>
        </p:nvSpPr>
        <p:spPr bwMode="auto">
          <a:xfrm>
            <a:off x="1403350" y="3627438"/>
            <a:ext cx="7397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Calculations are incorrect, neither considered 2 layers</a:t>
            </a:r>
          </a:p>
        </p:txBody>
      </p:sp>
      <p:pic>
        <p:nvPicPr>
          <p:cNvPr id="7066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30613"/>
            <a:ext cx="5937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2693988"/>
            <a:ext cx="5937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71684" name="TextBox 3"/>
          <p:cNvSpPr txBox="1">
            <a:spLocks noChangeArrowheads="1"/>
          </p:cNvSpPr>
          <p:nvPr/>
        </p:nvSpPr>
        <p:spPr bwMode="auto">
          <a:xfrm>
            <a:off x="323850" y="757238"/>
            <a:ext cx="3960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6(a)</a:t>
            </a:r>
          </a:p>
        </p:txBody>
      </p:sp>
      <p:sp>
        <p:nvSpPr>
          <p:cNvPr id="71685" name="TextBox 3"/>
          <p:cNvSpPr txBox="1">
            <a:spLocks noChangeArrowheads="1"/>
          </p:cNvSpPr>
          <p:nvPr/>
        </p:nvSpPr>
        <p:spPr bwMode="auto">
          <a:xfrm>
            <a:off x="5724525" y="755650"/>
            <a:ext cx="33131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15</a:t>
            </a:r>
          </a:p>
        </p:txBody>
      </p:sp>
      <p:pic>
        <p:nvPicPr>
          <p:cNvPr id="7168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2565400"/>
            <a:ext cx="7218363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73732" name="TextBox 16"/>
          <p:cNvSpPr txBox="1">
            <a:spLocks noChangeArrowheads="1"/>
          </p:cNvSpPr>
          <p:nvPr/>
        </p:nvSpPr>
        <p:spPr bwMode="auto">
          <a:xfrm>
            <a:off x="260350" y="766763"/>
            <a:ext cx="4752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600" b="1"/>
              <a:t>Q6(a) Award 1/3 </a:t>
            </a:r>
          </a:p>
        </p:txBody>
      </p:sp>
      <p:sp>
        <p:nvSpPr>
          <p:cNvPr id="73733" name="TextBox 7"/>
          <p:cNvSpPr txBox="1">
            <a:spLocks noChangeArrowheads="1"/>
          </p:cNvSpPr>
          <p:nvPr/>
        </p:nvSpPr>
        <p:spPr bwMode="auto">
          <a:xfrm>
            <a:off x="1422400" y="1681163"/>
            <a:ext cx="7181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/>
              <a:t>Only one arrangement tried</a:t>
            </a:r>
          </a:p>
        </p:txBody>
      </p:sp>
      <p:sp>
        <p:nvSpPr>
          <p:cNvPr id="73734" name="TextBox 7"/>
          <p:cNvSpPr txBox="1">
            <a:spLocks noChangeArrowheads="1"/>
          </p:cNvSpPr>
          <p:nvPr/>
        </p:nvSpPr>
        <p:spPr bwMode="auto">
          <a:xfrm>
            <a:off x="1422400" y="3411538"/>
            <a:ext cx="57848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/>
              <a:t>No second arrangement</a:t>
            </a:r>
          </a:p>
        </p:txBody>
      </p:sp>
      <p:pic>
        <p:nvPicPr>
          <p:cNvPr id="7373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85925"/>
            <a:ext cx="5937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3414713"/>
            <a:ext cx="5937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7" name="TextBox 3"/>
          <p:cNvSpPr txBox="1">
            <a:spLocks noChangeArrowheads="1"/>
          </p:cNvSpPr>
          <p:nvPr/>
        </p:nvSpPr>
        <p:spPr bwMode="auto">
          <a:xfrm>
            <a:off x="5819775" y="833438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15</a:t>
            </a:r>
          </a:p>
        </p:txBody>
      </p:sp>
      <p:pic>
        <p:nvPicPr>
          <p:cNvPr id="7373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2506663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9" name="TextBox 7"/>
          <p:cNvSpPr txBox="1">
            <a:spLocks noChangeArrowheads="1"/>
          </p:cNvSpPr>
          <p:nvPr/>
        </p:nvSpPr>
        <p:spPr bwMode="auto">
          <a:xfrm>
            <a:off x="1422400" y="2544763"/>
            <a:ext cx="7275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/>
              <a:t>One arrangement calculated correctly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13315" name="TextBox 1"/>
          <p:cNvSpPr txBox="1">
            <a:spLocks noChangeArrowheads="1"/>
          </p:cNvSpPr>
          <p:nvPr/>
        </p:nvSpPr>
        <p:spPr bwMode="auto">
          <a:xfrm>
            <a:off x="611188" y="1484313"/>
            <a:ext cx="7777162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9600">
                <a:latin typeface="Arial" panose="020B0604020202020204" pitchFamily="34" charset="0"/>
              </a:rPr>
              <a:t>2017</a:t>
            </a:r>
          </a:p>
          <a:p>
            <a:pPr algn="ctr" eaLnBrk="1" hangingPunct="1"/>
            <a:r>
              <a:rPr lang="en-GB" altLang="en-US" sz="9600">
                <a:latin typeface="Arial" panose="020B0604020202020204" pitchFamily="34" charset="0"/>
              </a:rPr>
              <a:t>Paper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74756" name="TextBox 3"/>
          <p:cNvSpPr txBox="1">
            <a:spLocks noChangeArrowheads="1"/>
          </p:cNvSpPr>
          <p:nvPr/>
        </p:nvSpPr>
        <p:spPr bwMode="auto">
          <a:xfrm>
            <a:off x="201613" y="757238"/>
            <a:ext cx="3960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8(c)</a:t>
            </a:r>
          </a:p>
        </p:txBody>
      </p:sp>
      <p:sp>
        <p:nvSpPr>
          <p:cNvPr id="74757" name="TextBox 3"/>
          <p:cNvSpPr txBox="1">
            <a:spLocks noChangeArrowheads="1"/>
          </p:cNvSpPr>
          <p:nvPr/>
        </p:nvSpPr>
        <p:spPr bwMode="auto">
          <a:xfrm>
            <a:off x="5668963" y="755650"/>
            <a:ext cx="33131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16</a:t>
            </a:r>
          </a:p>
        </p:txBody>
      </p:sp>
      <p:pic>
        <p:nvPicPr>
          <p:cNvPr id="7475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503363"/>
            <a:ext cx="6230937" cy="416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 txBox="1">
            <a:spLocks/>
          </p:cNvSpPr>
          <p:nvPr/>
        </p:nvSpPr>
        <p:spPr>
          <a:xfrm>
            <a:off x="407988" y="1455738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6803" name="TextBox 16"/>
          <p:cNvSpPr txBox="1">
            <a:spLocks noChangeArrowheads="1"/>
          </p:cNvSpPr>
          <p:nvPr/>
        </p:nvSpPr>
        <p:spPr bwMode="auto">
          <a:xfrm>
            <a:off x="396875" y="785813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Q8(c) Award 2/4</a:t>
            </a:r>
          </a:p>
        </p:txBody>
      </p:sp>
      <p:sp>
        <p:nvSpPr>
          <p:cNvPr id="76804" name="TextBox 7"/>
          <p:cNvSpPr txBox="1">
            <a:spLocks noChangeArrowheads="1"/>
          </p:cNvSpPr>
          <p:nvPr/>
        </p:nvSpPr>
        <p:spPr bwMode="auto">
          <a:xfrm>
            <a:off x="1447800" y="2795588"/>
            <a:ext cx="7426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Area of quarter circle correct</a:t>
            </a:r>
          </a:p>
        </p:txBody>
      </p:sp>
      <p:sp>
        <p:nvSpPr>
          <p:cNvPr id="76805" name="TextBox 7"/>
          <p:cNvSpPr txBox="1">
            <a:spLocks noChangeArrowheads="1"/>
          </p:cNvSpPr>
          <p:nvPr/>
        </p:nvSpPr>
        <p:spPr bwMode="auto">
          <a:xfrm>
            <a:off x="1447800" y="1927225"/>
            <a:ext cx="7426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Valid strategy (quarter circle plus rectangles)</a:t>
            </a:r>
          </a:p>
        </p:txBody>
      </p:sp>
      <p:pic>
        <p:nvPicPr>
          <p:cNvPr id="7680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2795588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754438"/>
            <a:ext cx="5937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8" name="TextBox 3"/>
          <p:cNvSpPr txBox="1">
            <a:spLocks noChangeArrowheads="1"/>
          </p:cNvSpPr>
          <p:nvPr/>
        </p:nvSpPr>
        <p:spPr bwMode="auto">
          <a:xfrm>
            <a:off x="5651500" y="733425"/>
            <a:ext cx="331311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16</a:t>
            </a:r>
          </a:p>
        </p:txBody>
      </p:sp>
      <p:pic>
        <p:nvPicPr>
          <p:cNvPr id="76809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1927225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10" name="TextBox 7"/>
          <p:cNvSpPr txBox="1">
            <a:spLocks noChangeArrowheads="1"/>
          </p:cNvSpPr>
          <p:nvPr/>
        </p:nvSpPr>
        <p:spPr bwMode="auto">
          <a:xfrm>
            <a:off x="1447800" y="3754438"/>
            <a:ext cx="7426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See note 3 of the marking instructions</a:t>
            </a:r>
          </a:p>
        </p:txBody>
      </p:sp>
      <p:sp>
        <p:nvSpPr>
          <p:cNvPr id="76811" name="TextBox 7"/>
          <p:cNvSpPr txBox="1">
            <a:spLocks noChangeArrowheads="1"/>
          </p:cNvSpPr>
          <p:nvPr/>
        </p:nvSpPr>
        <p:spPr bwMode="auto">
          <a:xfrm>
            <a:off x="1454150" y="4548188"/>
            <a:ext cx="7426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Inconsistent conclusion</a:t>
            </a:r>
          </a:p>
        </p:txBody>
      </p:sp>
      <p:pic>
        <p:nvPicPr>
          <p:cNvPr id="7681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4541838"/>
            <a:ext cx="5937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77828" name="TextBox 3"/>
          <p:cNvSpPr txBox="1">
            <a:spLocks noChangeArrowheads="1"/>
          </p:cNvSpPr>
          <p:nvPr/>
        </p:nvSpPr>
        <p:spPr bwMode="auto">
          <a:xfrm>
            <a:off x="369888" y="736600"/>
            <a:ext cx="3960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8(c)</a:t>
            </a:r>
          </a:p>
        </p:txBody>
      </p:sp>
      <p:sp>
        <p:nvSpPr>
          <p:cNvPr id="77829" name="TextBox 3"/>
          <p:cNvSpPr txBox="1">
            <a:spLocks noChangeArrowheads="1"/>
          </p:cNvSpPr>
          <p:nvPr/>
        </p:nvSpPr>
        <p:spPr bwMode="auto">
          <a:xfrm>
            <a:off x="5724525" y="736600"/>
            <a:ext cx="33131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17</a:t>
            </a:r>
          </a:p>
        </p:txBody>
      </p:sp>
      <p:pic>
        <p:nvPicPr>
          <p:cNvPr id="7783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519238"/>
            <a:ext cx="649922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51276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9876" name="TextBox 7"/>
          <p:cNvSpPr txBox="1">
            <a:spLocks noChangeArrowheads="1"/>
          </p:cNvSpPr>
          <p:nvPr/>
        </p:nvSpPr>
        <p:spPr bwMode="auto">
          <a:xfrm>
            <a:off x="1476375" y="3829050"/>
            <a:ext cx="68135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Area consistent with previous working (see commonly observed response 3 in the marking instructions)</a:t>
            </a:r>
          </a:p>
        </p:txBody>
      </p:sp>
      <p:sp>
        <p:nvSpPr>
          <p:cNvPr id="79877" name="TextBox 16"/>
          <p:cNvSpPr txBox="1">
            <a:spLocks noChangeArrowheads="1"/>
          </p:cNvSpPr>
          <p:nvPr/>
        </p:nvSpPr>
        <p:spPr bwMode="auto">
          <a:xfrm>
            <a:off x="319088" y="768350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8(c) Award 1/4 </a:t>
            </a:r>
          </a:p>
        </p:txBody>
      </p:sp>
      <p:sp>
        <p:nvSpPr>
          <p:cNvPr id="79878" name="TextBox 7"/>
          <p:cNvSpPr txBox="1">
            <a:spLocks noChangeArrowheads="1"/>
          </p:cNvSpPr>
          <p:nvPr/>
        </p:nvSpPr>
        <p:spPr bwMode="auto">
          <a:xfrm>
            <a:off x="1473200" y="3162300"/>
            <a:ext cx="63246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Quarter circle incorrect (wrong radius)</a:t>
            </a:r>
          </a:p>
        </p:txBody>
      </p:sp>
      <p:pic>
        <p:nvPicPr>
          <p:cNvPr id="7987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35425"/>
            <a:ext cx="57467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80" name="TextBox 7"/>
          <p:cNvSpPr txBox="1">
            <a:spLocks noChangeArrowheads="1"/>
          </p:cNvSpPr>
          <p:nvPr/>
        </p:nvSpPr>
        <p:spPr bwMode="auto">
          <a:xfrm>
            <a:off x="1466850" y="2081213"/>
            <a:ext cx="56705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Invalid strategy (wrong area taken away)</a:t>
            </a:r>
          </a:p>
        </p:txBody>
      </p:sp>
      <p:pic>
        <p:nvPicPr>
          <p:cNvPr id="7988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2133600"/>
            <a:ext cx="59372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82" name="TextBox 3"/>
          <p:cNvSpPr txBox="1">
            <a:spLocks noChangeArrowheads="1"/>
          </p:cNvSpPr>
          <p:nvPr/>
        </p:nvSpPr>
        <p:spPr bwMode="auto">
          <a:xfrm>
            <a:off x="5564188" y="749300"/>
            <a:ext cx="33131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17</a:t>
            </a:r>
          </a:p>
        </p:txBody>
      </p:sp>
      <p:sp>
        <p:nvSpPr>
          <p:cNvPr id="79883" name="TextBox 7"/>
          <p:cNvSpPr txBox="1">
            <a:spLocks noChangeArrowheads="1"/>
          </p:cNvSpPr>
          <p:nvPr/>
        </p:nvSpPr>
        <p:spPr bwMode="auto">
          <a:xfrm>
            <a:off x="447675" y="1423988"/>
            <a:ext cx="56705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Alternative strategy:</a:t>
            </a:r>
          </a:p>
        </p:txBody>
      </p:sp>
      <p:pic>
        <p:nvPicPr>
          <p:cNvPr id="79884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03563"/>
            <a:ext cx="5937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287963"/>
            <a:ext cx="65405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86" name="TextBox 7"/>
          <p:cNvSpPr txBox="1">
            <a:spLocks noChangeArrowheads="1"/>
          </p:cNvSpPr>
          <p:nvPr/>
        </p:nvSpPr>
        <p:spPr bwMode="auto">
          <a:xfrm>
            <a:off x="1473200" y="5354638"/>
            <a:ext cx="2444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No 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79613" y="3844925"/>
            <a:ext cx="4824412" cy="4683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sz="2000" kern="0" dirty="0" smtClean="0">
                <a:solidFill>
                  <a:schemeClr val="bg1"/>
                </a:solidFill>
                <a:cs typeface="Arial" panose="020B0604020202020204" pitchFamily="34" charset="0"/>
              </a:rPr>
              <a:t>WWW.sqa.org.uk│</a:t>
            </a:r>
            <a:r>
              <a:rPr lang="en-GB" sz="2000" kern="0" dirty="0">
                <a:solidFill>
                  <a:schemeClr val="bg1"/>
                </a:solidFill>
                <a:cs typeface="Arial" panose="020B0604020202020204" pitchFamily="34" charset="0"/>
              </a:rPr>
              <a:t>0303 333 0330        </a:t>
            </a:r>
            <a:endParaRPr lang="en-US" sz="2000" kern="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2000" kern="0" dirty="0" smtClean="0">
                <a:solidFill>
                  <a:schemeClr val="bg1"/>
                </a:solidFill>
              </a:rPr>
              <a:t>         </a:t>
            </a:r>
            <a:endParaRPr lang="en-US" sz="2000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323850" y="746125"/>
            <a:ext cx="4259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2075" indent="-92075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1</a:t>
            </a:r>
          </a:p>
        </p:txBody>
      </p:sp>
      <p:sp>
        <p:nvSpPr>
          <p:cNvPr id="14341" name="TextBox 3"/>
          <p:cNvSpPr txBox="1">
            <a:spLocks noChangeArrowheads="1"/>
          </p:cNvSpPr>
          <p:nvPr/>
        </p:nvSpPr>
        <p:spPr bwMode="auto">
          <a:xfrm>
            <a:off x="5651500" y="722313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</a:t>
            </a:r>
            <a:r>
              <a:rPr lang="en-GB" altLang="en-US" sz="3200">
                <a:latin typeface="Arial" panose="020B0604020202020204" pitchFamily="34" charset="0"/>
              </a:rPr>
              <a:t> </a:t>
            </a:r>
            <a:r>
              <a:rPr lang="en-GB" altLang="en-US" sz="3200" b="1">
                <a:latin typeface="Arial" panose="020B0604020202020204" pitchFamily="34" charset="0"/>
              </a:rPr>
              <a:t>1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25" y="1989138"/>
            <a:ext cx="696912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2057400"/>
            <a:ext cx="6350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1403350" y="2200275"/>
            <a:ext cx="2336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Valid strategy</a:t>
            </a:r>
          </a:p>
        </p:txBody>
      </p:sp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1403350" y="3095625"/>
            <a:ext cx="3068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Incorrect answer </a:t>
            </a:r>
          </a:p>
        </p:txBody>
      </p:sp>
      <p:sp>
        <p:nvSpPr>
          <p:cNvPr id="15367" name="TextBox 12"/>
          <p:cNvSpPr txBox="1">
            <a:spLocks noChangeArrowheads="1"/>
          </p:cNvSpPr>
          <p:nvPr/>
        </p:nvSpPr>
        <p:spPr bwMode="auto">
          <a:xfrm>
            <a:off x="269875" y="738188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Q1 Award 1/2</a:t>
            </a:r>
          </a:p>
        </p:txBody>
      </p:sp>
      <p:sp>
        <p:nvSpPr>
          <p:cNvPr id="15368" name="TextBox 11"/>
          <p:cNvSpPr txBox="1">
            <a:spLocks noChangeArrowheads="1"/>
          </p:cNvSpPr>
          <p:nvPr/>
        </p:nvSpPr>
        <p:spPr bwMode="auto">
          <a:xfrm>
            <a:off x="5589588" y="757238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1</a:t>
            </a:r>
          </a:p>
        </p:txBody>
      </p:sp>
      <p:pic>
        <p:nvPicPr>
          <p:cNvPr id="1536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3116263"/>
            <a:ext cx="5937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277813" y="757238"/>
            <a:ext cx="4259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1</a:t>
            </a: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5576888" y="757238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2</a:t>
            </a:r>
          </a:p>
        </p:txBody>
      </p:sp>
      <p:pic>
        <p:nvPicPr>
          <p:cNvPr id="17414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15"/>
          <a:stretch>
            <a:fillRect/>
          </a:stretch>
        </p:blipFill>
        <p:spPr bwMode="auto">
          <a:xfrm>
            <a:off x="554038" y="1998663"/>
            <a:ext cx="5602287" cy="23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227806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25" y="2911475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7"/>
          <p:cNvSpPr txBox="1">
            <a:spLocks noChangeArrowheads="1"/>
          </p:cNvSpPr>
          <p:nvPr/>
        </p:nvSpPr>
        <p:spPr bwMode="auto">
          <a:xfrm>
            <a:off x="2268538" y="2967038"/>
            <a:ext cx="64293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latin typeface="Arial" panose="020B0604020202020204" pitchFamily="34" charset="0"/>
              </a:rPr>
              <a:t>See commonly observed response 1 in the marking instructions</a:t>
            </a:r>
          </a:p>
        </p:txBody>
      </p:sp>
      <p:pic>
        <p:nvPicPr>
          <p:cNvPr id="1843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2933700"/>
            <a:ext cx="59372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Box 13"/>
          <p:cNvSpPr txBox="1">
            <a:spLocks noChangeArrowheads="1"/>
          </p:cNvSpPr>
          <p:nvPr/>
        </p:nvSpPr>
        <p:spPr bwMode="auto">
          <a:xfrm>
            <a:off x="350838" y="688975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Q1 Award 1/2</a:t>
            </a:r>
          </a:p>
        </p:txBody>
      </p:sp>
      <p:sp>
        <p:nvSpPr>
          <p:cNvPr id="18440" name="TextBox 11"/>
          <p:cNvSpPr txBox="1">
            <a:spLocks noChangeArrowheads="1"/>
          </p:cNvSpPr>
          <p:nvPr/>
        </p:nvSpPr>
        <p:spPr bwMode="auto">
          <a:xfrm>
            <a:off x="5651500" y="722313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8313" y="549275"/>
            <a:ext cx="8229600" cy="7921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chemeClr val="tx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8313" y="1484313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>
                <a:srgbClr val="FFFFFF"/>
              </a:buClr>
              <a:buFont typeface="Arial" charset="0"/>
              <a:buNone/>
              <a:defRPr/>
            </a:pPr>
            <a:endParaRPr lang="en-GB" kern="0" dirty="0" smtClean="0">
              <a:solidFill>
                <a:schemeClr val="tx1"/>
              </a:solidFill>
              <a:latin typeface="Arial"/>
              <a:cs typeface="+mn-cs"/>
            </a:endParaRP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312738" y="757238"/>
            <a:ext cx="4259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Question 2(a)</a:t>
            </a:r>
          </a:p>
        </p:txBody>
      </p:sp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5410200" y="757238"/>
            <a:ext cx="331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200" b="1">
                <a:latin typeface="Arial" panose="020B0604020202020204" pitchFamily="34" charset="0"/>
              </a:rPr>
              <a:t>Candidate 3</a:t>
            </a:r>
          </a:p>
        </p:txBody>
      </p:sp>
      <p:pic>
        <p:nvPicPr>
          <p:cNvPr id="2048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2055813"/>
            <a:ext cx="8010525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QA TITLE HOLD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ICBD 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ICBD 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ICBD SQA LOGO  FINAL HOLDING SL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ORPORATE BLANK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ORPORATE BLANK 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SQA FINAL HOLD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ICBD SQA TITLE HOLDING SLIDE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ICBD 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624</Words>
  <Application>Microsoft Office PowerPoint</Application>
  <PresentationFormat>On-screen Show (4:3)</PresentationFormat>
  <Paragraphs>182</Paragraphs>
  <Slides>44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44</vt:i4>
      </vt:variant>
    </vt:vector>
  </HeadingPairs>
  <TitlesOfParts>
    <vt:vector size="62" baseType="lpstr">
      <vt:lpstr>Calibri</vt:lpstr>
      <vt:lpstr>Arial</vt:lpstr>
      <vt:lpstr>Symbol</vt:lpstr>
      <vt:lpstr>Arial Narrow</vt:lpstr>
      <vt:lpstr>Wingdings</vt:lpstr>
      <vt:lpstr>SQA TITLE HOLDING SLIDE</vt:lpstr>
      <vt:lpstr>SQA TITLE GOES HERE</vt:lpstr>
      <vt:lpstr>SQA DARK BACKGROUND</vt:lpstr>
      <vt:lpstr>SQA LIGHT BACKGROUND</vt:lpstr>
      <vt:lpstr>CORPORATE BLANK DARK</vt:lpstr>
      <vt:lpstr>CORPORATE BLANK LIGHT</vt:lpstr>
      <vt:lpstr>SQA FINAL HOLDING SLIDE</vt:lpstr>
      <vt:lpstr>ICBD SQA TITLE HOLDING SLIDE </vt:lpstr>
      <vt:lpstr>ICBD SQA TITLE GOES HERE</vt:lpstr>
      <vt:lpstr>ICBD SQA DARK BACKGROUND</vt:lpstr>
      <vt:lpstr>ICBD SQA LIGHT BACKGROUND</vt:lpstr>
      <vt:lpstr>ICBD SQA LOGO  FINAL HOLDING SLID</vt:lpstr>
      <vt:lpstr>1_SQA LIGHT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2017-10-31T11:38:59Z</dcterms:created>
  <dcterms:modified xsi:type="dcterms:W3CDTF">2017-10-31T11:44:08Z</dcterms:modified>
</cp:coreProperties>
</file>