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0" r:id="rId2"/>
    <p:sldMasterId id="2147483652" r:id="rId3"/>
    <p:sldMasterId id="2147483654" r:id="rId4"/>
    <p:sldMasterId id="2147483656" r:id="rId5"/>
    <p:sldMasterId id="2147483658" r:id="rId6"/>
    <p:sldMasterId id="2147483664" r:id="rId7"/>
    <p:sldMasterId id="2147483666" r:id="rId8"/>
    <p:sldMasterId id="2147483668" r:id="rId9"/>
    <p:sldMasterId id="2147483670" r:id="rId10"/>
    <p:sldMasterId id="2147483672" r:id="rId11"/>
    <p:sldMasterId id="2147483674" r:id="rId12"/>
  </p:sldMasterIdLst>
  <p:notesMasterIdLst>
    <p:notesMasterId r:id="rId75"/>
  </p:notesMasterIdLst>
  <p:handoutMasterIdLst>
    <p:handoutMasterId r:id="rId76"/>
  </p:handoutMasterIdLst>
  <p:sldIdLst>
    <p:sldId id="256" r:id="rId13"/>
    <p:sldId id="381" r:id="rId14"/>
    <p:sldId id="430" r:id="rId15"/>
    <p:sldId id="382" r:id="rId16"/>
    <p:sldId id="320" r:id="rId17"/>
    <p:sldId id="388" r:id="rId18"/>
    <p:sldId id="384" r:id="rId19"/>
    <p:sldId id="387" r:id="rId20"/>
    <p:sldId id="385" r:id="rId21"/>
    <p:sldId id="386" r:id="rId22"/>
    <p:sldId id="389" r:id="rId23"/>
    <p:sldId id="432" r:id="rId24"/>
    <p:sldId id="433" r:id="rId25"/>
    <p:sldId id="434" r:id="rId26"/>
    <p:sldId id="435" r:id="rId27"/>
    <p:sldId id="436" r:id="rId28"/>
    <p:sldId id="437" r:id="rId29"/>
    <p:sldId id="438" r:id="rId30"/>
    <p:sldId id="439" r:id="rId31"/>
    <p:sldId id="440" r:id="rId32"/>
    <p:sldId id="441" r:id="rId33"/>
    <p:sldId id="442" r:id="rId34"/>
    <p:sldId id="443" r:id="rId35"/>
    <p:sldId id="444" r:id="rId36"/>
    <p:sldId id="445" r:id="rId37"/>
    <p:sldId id="446" r:id="rId38"/>
    <p:sldId id="447" r:id="rId39"/>
    <p:sldId id="448" r:id="rId40"/>
    <p:sldId id="449" r:id="rId41"/>
    <p:sldId id="450" r:id="rId42"/>
    <p:sldId id="452" r:id="rId43"/>
    <p:sldId id="453" r:id="rId44"/>
    <p:sldId id="454" r:id="rId45"/>
    <p:sldId id="455" r:id="rId46"/>
    <p:sldId id="456" r:id="rId47"/>
    <p:sldId id="457" r:id="rId48"/>
    <p:sldId id="458" r:id="rId49"/>
    <p:sldId id="459" r:id="rId50"/>
    <p:sldId id="460" r:id="rId51"/>
    <p:sldId id="461" r:id="rId52"/>
    <p:sldId id="462" r:id="rId53"/>
    <p:sldId id="463" r:id="rId54"/>
    <p:sldId id="464" r:id="rId55"/>
    <p:sldId id="465" r:id="rId56"/>
    <p:sldId id="466" r:id="rId57"/>
    <p:sldId id="468" r:id="rId58"/>
    <p:sldId id="469" r:id="rId59"/>
    <p:sldId id="470" r:id="rId60"/>
    <p:sldId id="471" r:id="rId61"/>
    <p:sldId id="472" r:id="rId62"/>
    <p:sldId id="473" r:id="rId63"/>
    <p:sldId id="474" r:id="rId64"/>
    <p:sldId id="475" r:id="rId65"/>
    <p:sldId id="476" r:id="rId66"/>
    <p:sldId id="477" r:id="rId67"/>
    <p:sldId id="478" r:id="rId68"/>
    <p:sldId id="479" r:id="rId69"/>
    <p:sldId id="480" r:id="rId70"/>
    <p:sldId id="481" r:id="rId71"/>
    <p:sldId id="482" r:id="rId72"/>
    <p:sldId id="483" r:id="rId73"/>
    <p:sldId id="484" r:id="rId74"/>
  </p:sldIdLst>
  <p:sldSz cx="9144000" cy="6858000" type="screen4x3"/>
  <p:notesSz cx="6805613" cy="99441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711C"/>
    <a:srgbClr val="F89B20"/>
    <a:srgbClr val="003366"/>
    <a:srgbClr val="CC99D1"/>
    <a:srgbClr val="AE7B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95" autoAdjust="0"/>
  </p:normalViewPr>
  <p:slideViewPr>
    <p:cSldViewPr>
      <p:cViewPr varScale="1">
        <p:scale>
          <a:sx n="66" d="100"/>
          <a:sy n="66" d="100"/>
        </p:scale>
        <p:origin x="114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slide" Target="slides/slide51.xml"/><Relationship Id="rId68" Type="http://schemas.openxmlformats.org/officeDocument/2006/relationships/slide" Target="slides/slide56.xml"/><Relationship Id="rId76" Type="http://schemas.openxmlformats.org/officeDocument/2006/relationships/handoutMaster" Target="handoutMasters/handoutMaster1.xml"/><Relationship Id="rId7" Type="http://schemas.openxmlformats.org/officeDocument/2006/relationships/slideMaster" Target="slideMasters/slideMaster7.xml"/><Relationship Id="rId71" Type="http://schemas.openxmlformats.org/officeDocument/2006/relationships/slide" Target="slides/slide59.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slide" Target="slides/slide62.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9.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77"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86" cy="497762"/>
          </a:xfrm>
          <a:prstGeom prst="rect">
            <a:avLst/>
          </a:prstGeom>
        </p:spPr>
        <p:txBody>
          <a:bodyPr vert="horz" lIns="92318" tIns="46159" rIns="92318" bIns="46159"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54406" y="0"/>
            <a:ext cx="2949585" cy="497762"/>
          </a:xfrm>
          <a:prstGeom prst="rect">
            <a:avLst/>
          </a:prstGeom>
        </p:spPr>
        <p:txBody>
          <a:bodyPr vert="horz" lIns="92318" tIns="46159" rIns="92318" bIns="46159" rtlCol="0"/>
          <a:lstStyle>
            <a:lvl1pPr algn="r" eaLnBrk="1" fontAlgn="auto" hangingPunct="1">
              <a:spcBef>
                <a:spcPts val="0"/>
              </a:spcBef>
              <a:spcAft>
                <a:spcPts val="0"/>
              </a:spcAft>
              <a:defRPr sz="1200">
                <a:latin typeface="+mn-lt"/>
                <a:cs typeface="+mn-cs"/>
              </a:defRPr>
            </a:lvl1pPr>
          </a:lstStyle>
          <a:p>
            <a:pPr>
              <a:defRPr/>
            </a:pPr>
            <a:fld id="{E8410392-36B2-49F9-9739-453F17C152DE}" type="datetimeFigureOut">
              <a:rPr lang="en-GB"/>
              <a:pPr>
                <a:defRPr/>
              </a:pPr>
              <a:t>12/12/2018</a:t>
            </a:fld>
            <a:endParaRPr lang="en-GB"/>
          </a:p>
        </p:txBody>
      </p:sp>
      <p:sp>
        <p:nvSpPr>
          <p:cNvPr id="4" name="Footer Placeholder 3"/>
          <p:cNvSpPr>
            <a:spLocks noGrp="1"/>
          </p:cNvSpPr>
          <p:nvPr>
            <p:ph type="ftr" sz="quarter" idx="2"/>
          </p:nvPr>
        </p:nvSpPr>
        <p:spPr>
          <a:xfrm>
            <a:off x="0" y="9444749"/>
            <a:ext cx="2949586" cy="497761"/>
          </a:xfrm>
          <a:prstGeom prst="rect">
            <a:avLst/>
          </a:prstGeom>
        </p:spPr>
        <p:txBody>
          <a:bodyPr vert="horz" lIns="92318" tIns="46159" rIns="92318" bIns="46159"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54406" y="9444749"/>
            <a:ext cx="2949585" cy="497761"/>
          </a:xfrm>
          <a:prstGeom prst="rect">
            <a:avLst/>
          </a:prstGeom>
        </p:spPr>
        <p:txBody>
          <a:bodyPr vert="horz" wrap="square" lIns="92318" tIns="46159" rIns="92318" bIns="46159" numCol="1" anchor="b" anchorCtr="0" compatLnSpc="1">
            <a:prstTxWarp prst="textNoShape">
              <a:avLst/>
            </a:prstTxWarp>
          </a:bodyPr>
          <a:lstStyle>
            <a:lvl1pPr algn="r" eaLnBrk="1" hangingPunct="1">
              <a:defRPr sz="1200"/>
            </a:lvl1pPr>
          </a:lstStyle>
          <a:p>
            <a:pPr>
              <a:defRPr/>
            </a:pPr>
            <a:fld id="{792B3A65-3997-4A25-AD36-EDB21704F0E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86" cy="497762"/>
          </a:xfrm>
          <a:prstGeom prst="rect">
            <a:avLst/>
          </a:prstGeom>
        </p:spPr>
        <p:txBody>
          <a:bodyPr vert="horz" lIns="92318" tIns="46159" rIns="92318" bIns="46159"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54406" y="0"/>
            <a:ext cx="2949585" cy="497762"/>
          </a:xfrm>
          <a:prstGeom prst="rect">
            <a:avLst/>
          </a:prstGeom>
        </p:spPr>
        <p:txBody>
          <a:bodyPr vert="horz" lIns="92318" tIns="46159" rIns="92318" bIns="46159" rtlCol="0"/>
          <a:lstStyle>
            <a:lvl1pPr algn="r" eaLnBrk="1" fontAlgn="auto" hangingPunct="1">
              <a:spcBef>
                <a:spcPts val="0"/>
              </a:spcBef>
              <a:spcAft>
                <a:spcPts val="0"/>
              </a:spcAft>
              <a:defRPr sz="1200">
                <a:latin typeface="+mn-lt"/>
                <a:cs typeface="+mn-cs"/>
              </a:defRPr>
            </a:lvl1pPr>
          </a:lstStyle>
          <a:p>
            <a:pPr>
              <a:defRPr/>
            </a:pPr>
            <a:fld id="{9EAB98C9-3519-4692-862B-66A70E63A13E}" type="datetimeFigureOut">
              <a:rPr lang="en-GB"/>
              <a:pPr>
                <a:defRPr/>
              </a:pPr>
              <a:t>12/12/2018</a:t>
            </a:fld>
            <a:endParaRPr lang="en-GB"/>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2318" tIns="46159" rIns="92318" bIns="46159" rtlCol="0" anchor="ctr"/>
          <a:lstStyle/>
          <a:p>
            <a:pPr lvl="0"/>
            <a:endParaRPr lang="en-GB" noProof="0"/>
          </a:p>
        </p:txBody>
      </p:sp>
      <p:sp>
        <p:nvSpPr>
          <p:cNvPr id="5" name="Notes Placeholder 4"/>
          <p:cNvSpPr>
            <a:spLocks noGrp="1"/>
          </p:cNvSpPr>
          <p:nvPr>
            <p:ph type="body" sz="quarter" idx="3"/>
          </p:nvPr>
        </p:nvSpPr>
        <p:spPr>
          <a:xfrm>
            <a:off x="681048" y="4723170"/>
            <a:ext cx="5443518" cy="4475083"/>
          </a:xfrm>
          <a:prstGeom prst="rect">
            <a:avLst/>
          </a:prstGeom>
        </p:spPr>
        <p:txBody>
          <a:bodyPr vert="horz" lIns="92318" tIns="46159" rIns="92318" bIns="4615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44749"/>
            <a:ext cx="2949586" cy="497761"/>
          </a:xfrm>
          <a:prstGeom prst="rect">
            <a:avLst/>
          </a:prstGeom>
        </p:spPr>
        <p:txBody>
          <a:bodyPr vert="horz" lIns="92318" tIns="46159" rIns="92318" bIns="46159"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54406" y="9444749"/>
            <a:ext cx="2949585" cy="497761"/>
          </a:xfrm>
          <a:prstGeom prst="rect">
            <a:avLst/>
          </a:prstGeom>
        </p:spPr>
        <p:txBody>
          <a:bodyPr vert="horz" wrap="square" lIns="92318" tIns="46159" rIns="92318" bIns="46159" numCol="1" anchor="b" anchorCtr="0" compatLnSpc="1">
            <a:prstTxWarp prst="textNoShape">
              <a:avLst/>
            </a:prstTxWarp>
          </a:bodyPr>
          <a:lstStyle>
            <a:lvl1pPr algn="r" eaLnBrk="1" hangingPunct="1">
              <a:defRPr sz="1200"/>
            </a:lvl1pPr>
          </a:lstStyle>
          <a:p>
            <a:pPr>
              <a:defRPr/>
            </a:pPr>
            <a:fld id="{6CCEAF05-298D-4C99-A0E9-3AE5AAA178AA}"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8A8E44-B0B3-4956-93ED-43090DE6A7B0}" type="slidenum">
              <a:rPr lang="en-GB" altLang="en-US" smtClean="0"/>
              <a:pPr>
                <a:spcBef>
                  <a:spcPct val="0"/>
                </a:spcBef>
              </a:pPr>
              <a:t>1</a:t>
            </a:fld>
            <a:endParaRPr lang="en-GB"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737088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25392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21743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534668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903565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896557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42A73F-4A25-4067-AE25-A144EF8397EC}"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785715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936713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517368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42A73F-4A25-4067-AE25-A144EF8397EC}"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862422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C42A73F-4A25-4067-AE25-A144EF8397EC}" type="slidenum">
              <a:rPr lang="en-GB" altLang="en-US" smtClean="0"/>
              <a:pPr>
                <a:spcBef>
                  <a:spcPct val="0"/>
                </a:spcBef>
              </a:pPr>
              <a:t>2</a:t>
            </a:fld>
            <a:endParaRPr lang="en-GB" altLang="en-US" smtClean="0"/>
          </a:p>
        </p:txBody>
      </p:sp>
    </p:spTree>
    <p:extLst>
      <p:ext uri="{BB962C8B-B14F-4D97-AF65-F5344CB8AC3E}">
        <p14:creationId xmlns:p14="http://schemas.microsoft.com/office/powerpoint/2010/main" val="34330357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6881CDC-7395-49B3-B9B5-271C82D9ADB6}"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715940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0082" indent="-288493">
              <a:spcBef>
                <a:spcPct val="30000"/>
              </a:spcBef>
              <a:defRPr sz="1200">
                <a:solidFill>
                  <a:schemeClr val="tx1"/>
                </a:solidFill>
                <a:latin typeface="Calibri" panose="020F0502020204030204" pitchFamily="34" charset="0"/>
              </a:defRPr>
            </a:lvl2pPr>
            <a:lvl3pPr marL="1153973" indent="-230795">
              <a:spcBef>
                <a:spcPct val="30000"/>
              </a:spcBef>
              <a:defRPr sz="1200">
                <a:solidFill>
                  <a:schemeClr val="tx1"/>
                </a:solidFill>
                <a:latin typeface="Calibri" panose="020F0502020204030204" pitchFamily="34" charset="0"/>
              </a:defRPr>
            </a:lvl3pPr>
            <a:lvl4pPr marL="1615562" indent="-230795">
              <a:spcBef>
                <a:spcPct val="30000"/>
              </a:spcBef>
              <a:defRPr sz="1200">
                <a:solidFill>
                  <a:schemeClr val="tx1"/>
                </a:solidFill>
                <a:latin typeface="Calibri" panose="020F0502020204030204" pitchFamily="34" charset="0"/>
              </a:defRPr>
            </a:lvl4pPr>
            <a:lvl5pPr marL="2077151" indent="-230795">
              <a:spcBef>
                <a:spcPct val="30000"/>
              </a:spcBef>
              <a:defRPr sz="1200">
                <a:solidFill>
                  <a:schemeClr val="tx1"/>
                </a:solidFill>
                <a:latin typeface="Calibri" panose="020F0502020204030204" pitchFamily="34" charset="0"/>
              </a:defRPr>
            </a:lvl5pPr>
            <a:lvl6pPr marL="2538740" indent="-230795" eaLnBrk="0" fontAlgn="base" hangingPunct="0">
              <a:spcBef>
                <a:spcPct val="30000"/>
              </a:spcBef>
              <a:spcAft>
                <a:spcPct val="0"/>
              </a:spcAft>
              <a:defRPr sz="1200">
                <a:solidFill>
                  <a:schemeClr val="tx1"/>
                </a:solidFill>
                <a:latin typeface="Calibri" panose="020F0502020204030204" pitchFamily="34" charset="0"/>
              </a:defRPr>
            </a:lvl6pPr>
            <a:lvl7pPr marL="3000329" indent="-230795" eaLnBrk="0" fontAlgn="base" hangingPunct="0">
              <a:spcBef>
                <a:spcPct val="30000"/>
              </a:spcBef>
              <a:spcAft>
                <a:spcPct val="0"/>
              </a:spcAft>
              <a:defRPr sz="1200">
                <a:solidFill>
                  <a:schemeClr val="tx1"/>
                </a:solidFill>
                <a:latin typeface="Calibri" panose="020F0502020204030204" pitchFamily="34" charset="0"/>
              </a:defRPr>
            </a:lvl7pPr>
            <a:lvl8pPr marL="3461918" indent="-230795" eaLnBrk="0" fontAlgn="base" hangingPunct="0">
              <a:spcBef>
                <a:spcPct val="30000"/>
              </a:spcBef>
              <a:spcAft>
                <a:spcPct val="0"/>
              </a:spcAft>
              <a:defRPr sz="1200">
                <a:solidFill>
                  <a:schemeClr val="tx1"/>
                </a:solidFill>
                <a:latin typeface="Calibri" panose="020F0502020204030204" pitchFamily="34" charset="0"/>
              </a:defRPr>
            </a:lvl8pPr>
            <a:lvl9pPr marL="3923508" indent="-23079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42A73F-4A25-4067-AE25-A144EF8397EC}"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425082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815726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020215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92855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285844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558665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CCEAF05-298D-4C99-A0E9-3AE5AAA178AA}"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7257237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QA LOGO TITLE HOLDING SLIDE ">
    <p:spTree>
      <p:nvGrpSpPr>
        <p:cNvPr id="1" name=""/>
        <p:cNvGrpSpPr/>
        <p:nvPr/>
      </p:nvGrpSpPr>
      <p:grpSpPr>
        <a:xfrm>
          <a:off x="0" y="0"/>
          <a:ext cx="0" cy="0"/>
          <a:chOff x="0" y="0"/>
          <a:chExt cx="0" cy="0"/>
        </a:xfrm>
      </p:grpSpPr>
      <p:pic>
        <p:nvPicPr>
          <p:cNvPr id="2" name="Picture 2" descr="SQA 2567 rev288 (pms).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4213" y="1484313"/>
            <a:ext cx="4802187" cy="255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0394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93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4247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4050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QA LOGO  FINAL HOLDING SL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6953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5"/>
          <p:cNvSpPr txBox="1">
            <a:spLocks/>
          </p:cNvSpPr>
          <p:nvPr userDrawn="1"/>
        </p:nvSpPr>
        <p:spPr>
          <a:xfrm>
            <a:off x="468313" y="203200"/>
            <a:ext cx="8229600" cy="790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solidFill>
                <a:srgbClr val="000000"/>
              </a:solidFill>
              <a:latin typeface="Arial"/>
            </a:endParaRPr>
          </a:p>
        </p:txBody>
      </p:sp>
    </p:spTree>
    <p:extLst>
      <p:ext uri="{BB962C8B-B14F-4D97-AF65-F5344CB8AC3E}">
        <p14:creationId xmlns:p14="http://schemas.microsoft.com/office/powerpoint/2010/main" val="2954056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829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48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36A20DDE-123B-473D-99E5-A7E79B12F0D7}" type="datetimeFigureOut">
              <a:rPr kumimoji="0" lang="en-GB" sz="18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12/12/2018</a:t>
            </a:fld>
            <a:endParaRPr kumimoji="0" lang="en-GB" sz="18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3" name="Footer Placeholder 2"/>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7A157292-00D4-4233-B02D-02B4F4802336}" type="slidenum">
              <a:rPr kumimoji="0" lang="en-GB" sz="18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a:t>
            </a:fld>
            <a:endParaRPr kumimoji="0" lang="en-GB" sz="18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665168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0167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0445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QA LOGO  FINAL HOLDING SLIDE">
    <p:spTree>
      <p:nvGrpSpPr>
        <p:cNvPr id="1" name=""/>
        <p:cNvGrpSpPr/>
        <p:nvPr/>
      </p:nvGrpSpPr>
      <p:grpSpPr>
        <a:xfrm>
          <a:off x="0" y="0"/>
          <a:ext cx="0" cy="0"/>
          <a:chOff x="0" y="0"/>
          <a:chExt cx="0" cy="0"/>
        </a:xfrm>
      </p:grpSpPr>
      <p:pic>
        <p:nvPicPr>
          <p:cNvPr id="2" name="Picture 2" descr="SQA 2567 rev288 (pms).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41525" y="908050"/>
            <a:ext cx="4802188"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userDrawn="1"/>
        </p:nvSpPr>
        <p:spPr bwMode="auto">
          <a:xfrm>
            <a:off x="1979613" y="3789363"/>
            <a:ext cx="53292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GB" altLang="en-US" sz="2600" b="1" smtClean="0">
                <a:solidFill>
                  <a:srgbClr val="FFFFFF"/>
                </a:solidFill>
                <a:cs typeface="Arial" charset="0"/>
              </a:rPr>
              <a:t>www.sqa.org.uk </a:t>
            </a:r>
            <a:r>
              <a:rPr lang="en-GB" altLang="en-US" sz="2600" smtClean="0">
                <a:solidFill>
                  <a:srgbClr val="FFFFFF"/>
                </a:solidFill>
                <a:latin typeface="Arial Narrow" pitchFamily="34" charset="0"/>
                <a:cs typeface="Arial" charset="0"/>
              </a:rPr>
              <a:t>I</a:t>
            </a:r>
            <a:r>
              <a:rPr lang="en-GB" altLang="en-US" sz="2600" b="1" smtClean="0">
                <a:solidFill>
                  <a:srgbClr val="FFFFFF"/>
                </a:solidFill>
                <a:cs typeface="Arial" charset="0"/>
              </a:rPr>
              <a:t> 0303 333 0330</a:t>
            </a:r>
            <a:endParaRPr lang="en-US" altLang="en-US" sz="2600" b="1" smtClean="0">
              <a:solidFill>
                <a:srgbClr val="FFFFFF"/>
              </a:solidFill>
              <a:cs typeface="Arial" charset="0"/>
            </a:endParaRPr>
          </a:p>
          <a:p>
            <a:pPr eaLnBrk="1" hangingPunct="1">
              <a:defRPr/>
            </a:pPr>
            <a:endParaRPr lang="en-GB" altLang="en-US" smtClean="0">
              <a:solidFill>
                <a:srgbClr val="000000"/>
              </a:solidFill>
              <a:cs typeface="Arial" charset="0"/>
            </a:endParaRPr>
          </a:p>
        </p:txBody>
      </p:sp>
    </p:spTree>
    <p:extLst>
      <p:ext uri="{BB962C8B-B14F-4D97-AF65-F5344CB8AC3E}">
        <p14:creationId xmlns:p14="http://schemas.microsoft.com/office/powerpoint/2010/main" val="2355252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BD SQA LOGO  TITLE HOLD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04494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8.xml"/><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026" name="Picture 1" descr="SQA 2567 rev288 (pms).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84213" y="1484313"/>
            <a:ext cx="4802187" cy="255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3"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20"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21"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extBox 6"/>
          <p:cNvSpPr txBox="1">
            <a:spLocks noChangeArrowheads="1"/>
          </p:cNvSpPr>
          <p:nvPr userDrawn="1"/>
        </p:nvSpPr>
        <p:spPr bwMode="auto">
          <a:xfrm>
            <a:off x="1979613" y="3789363"/>
            <a:ext cx="53292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GB" altLang="en-US" sz="2600" b="1" smtClean="0">
                <a:solidFill>
                  <a:srgbClr val="FFFFFF"/>
                </a:solidFill>
                <a:cs typeface="Arial" charset="0"/>
              </a:rPr>
              <a:t>www.sqa.org.uk </a:t>
            </a:r>
            <a:r>
              <a:rPr lang="en-GB" altLang="en-US" sz="2600" smtClean="0">
                <a:solidFill>
                  <a:srgbClr val="FFFFFF"/>
                </a:solidFill>
                <a:latin typeface="Arial Narrow" pitchFamily="34" charset="0"/>
                <a:cs typeface="Arial" charset="0"/>
              </a:rPr>
              <a:t>I</a:t>
            </a:r>
            <a:r>
              <a:rPr lang="en-GB" altLang="en-US" sz="2600" b="1" smtClean="0">
                <a:solidFill>
                  <a:srgbClr val="FFFFFF"/>
                </a:solidFill>
                <a:cs typeface="Arial" charset="0"/>
              </a:rPr>
              <a:t> 0303 333 0330</a:t>
            </a:r>
            <a:endParaRPr lang="en-US" altLang="en-US" sz="2600" b="1" smtClean="0">
              <a:solidFill>
                <a:srgbClr val="FFFFFF"/>
              </a:solidFill>
              <a:cs typeface="Arial" charset="0"/>
            </a:endParaRPr>
          </a:p>
          <a:p>
            <a:pPr eaLnBrk="1" hangingPunct="1">
              <a:defRPr/>
            </a:pPr>
            <a:endParaRPr lang="en-GB" altLang="en-US" smtClean="0">
              <a:solidFill>
                <a:srgbClr val="000000"/>
              </a:solidFill>
              <a:cs typeface="Arial" charset="0"/>
            </a:endParaRPr>
          </a:p>
        </p:txBody>
      </p:sp>
    </p:spTree>
  </p:cSld>
  <p:clrMap bg1="lt1" tx1="dk1" bg2="lt2" tx2="dk2" accent1="accent1" accent2="accent2" accent3="accent3" accent4="accent4" accent5="accent5" accent6="accent6" hlink="hlink" folHlink="folHlink"/>
  <p:sldLayoutIdLst>
    <p:sldLayoutId id="2147483822"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24"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4"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5" r:id="rId1"/>
    <p:sldLayoutId id="2147483826" r:id="rId2"/>
  </p:sldLayoutIdLst>
  <p:timing>
    <p:tnLst>
      <p:par>
        <p:cTn id="1" dur="indefinite" restart="never" nodeType="tmRoot"/>
      </p:par>
    </p:tnLst>
  </p:timing>
  <p:txStyles>
    <p:titleStyle>
      <a:lvl1pPr algn="l" rtl="0" eaLnBrk="0" fontAlgn="base" hangingPunct="0">
        <a:spcBef>
          <a:spcPct val="0"/>
        </a:spcBef>
        <a:spcAft>
          <a:spcPct val="0"/>
        </a:spcAft>
        <a:defRPr sz="3600" kern="1200">
          <a:solidFill>
            <a:schemeClr val="tx1"/>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600">
          <a:solidFill>
            <a:schemeClr val="tx1"/>
          </a:solidFill>
          <a:latin typeface="Arial" charset="0"/>
          <a:cs typeface="Arial" charset="0"/>
        </a:defRPr>
      </a:lvl2pPr>
      <a:lvl3pPr algn="l" rtl="0" eaLnBrk="0" fontAlgn="base" hangingPunct="0">
        <a:spcBef>
          <a:spcPct val="0"/>
        </a:spcBef>
        <a:spcAft>
          <a:spcPct val="0"/>
        </a:spcAft>
        <a:defRPr sz="3600">
          <a:solidFill>
            <a:schemeClr val="tx1"/>
          </a:solidFill>
          <a:latin typeface="Arial" charset="0"/>
          <a:cs typeface="Arial" charset="0"/>
        </a:defRPr>
      </a:lvl3pPr>
      <a:lvl4pPr algn="l" rtl="0" eaLnBrk="0" fontAlgn="base" hangingPunct="0">
        <a:spcBef>
          <a:spcPct val="0"/>
        </a:spcBef>
        <a:spcAft>
          <a:spcPct val="0"/>
        </a:spcAft>
        <a:defRPr sz="3600">
          <a:solidFill>
            <a:schemeClr val="tx1"/>
          </a:solidFill>
          <a:latin typeface="Arial" charset="0"/>
          <a:cs typeface="Arial" charset="0"/>
        </a:defRPr>
      </a:lvl4pPr>
      <a:lvl5pPr algn="l" rtl="0" eaLnBrk="0" fontAlgn="base" hangingPunct="0">
        <a:spcBef>
          <a:spcPct val="0"/>
        </a:spcBef>
        <a:spcAft>
          <a:spcPct val="0"/>
        </a:spcAft>
        <a:defRPr sz="3600">
          <a:solidFill>
            <a:schemeClr val="tx1"/>
          </a:solidFill>
          <a:latin typeface="Arial" charset="0"/>
          <a:cs typeface="Arial" charset="0"/>
        </a:defRPr>
      </a:lvl5pPr>
      <a:lvl6pPr marL="457200" algn="l" rtl="0" fontAlgn="base">
        <a:spcBef>
          <a:spcPct val="0"/>
        </a:spcBef>
        <a:spcAft>
          <a:spcPct val="0"/>
        </a:spcAft>
        <a:defRPr sz="3600">
          <a:solidFill>
            <a:schemeClr val="tx1"/>
          </a:solidFill>
          <a:latin typeface="Arial" charset="0"/>
          <a:cs typeface="Arial" charset="0"/>
        </a:defRPr>
      </a:lvl6pPr>
      <a:lvl7pPr marL="914400" algn="l" rtl="0" fontAlgn="base">
        <a:spcBef>
          <a:spcPct val="0"/>
        </a:spcBef>
        <a:spcAft>
          <a:spcPct val="0"/>
        </a:spcAft>
        <a:defRPr sz="3600">
          <a:solidFill>
            <a:schemeClr val="tx1"/>
          </a:solidFill>
          <a:latin typeface="Arial" charset="0"/>
          <a:cs typeface="Arial" charset="0"/>
        </a:defRPr>
      </a:lvl7pPr>
      <a:lvl8pPr marL="1371600" algn="l" rtl="0" fontAlgn="base">
        <a:spcBef>
          <a:spcPct val="0"/>
        </a:spcBef>
        <a:spcAft>
          <a:spcPct val="0"/>
        </a:spcAft>
        <a:defRPr sz="3600">
          <a:solidFill>
            <a:schemeClr val="tx1"/>
          </a:solidFill>
          <a:latin typeface="Arial" charset="0"/>
          <a:cs typeface="Arial" charset="0"/>
        </a:defRPr>
      </a:lvl8pPr>
      <a:lvl9pPr marL="1828800" algn="l" rtl="0" fontAlgn="base">
        <a:spcBef>
          <a:spcPct val="0"/>
        </a:spcBef>
        <a:spcAft>
          <a:spcPct val="0"/>
        </a:spcAft>
        <a:defRPr sz="36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Symbol" panose="05050102010706020507" pitchFamily="18" charset="2"/>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6" r:id="rId1"/>
  </p:sldLayoutIdLst>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600">
          <a:solidFill>
            <a:schemeClr val="bg1"/>
          </a:solidFill>
          <a:latin typeface="Arial" charset="0"/>
          <a:cs typeface="Arial" charset="0"/>
        </a:defRPr>
      </a:lvl2pPr>
      <a:lvl3pPr algn="l" rtl="0" eaLnBrk="0" fontAlgn="base" hangingPunct="0">
        <a:spcBef>
          <a:spcPct val="0"/>
        </a:spcBef>
        <a:spcAft>
          <a:spcPct val="0"/>
        </a:spcAft>
        <a:defRPr sz="3600">
          <a:solidFill>
            <a:schemeClr val="bg1"/>
          </a:solidFill>
          <a:latin typeface="Arial" charset="0"/>
          <a:cs typeface="Arial" charset="0"/>
        </a:defRPr>
      </a:lvl3pPr>
      <a:lvl4pPr algn="l" rtl="0" eaLnBrk="0" fontAlgn="base" hangingPunct="0">
        <a:spcBef>
          <a:spcPct val="0"/>
        </a:spcBef>
        <a:spcAft>
          <a:spcPct val="0"/>
        </a:spcAft>
        <a:defRPr sz="3600">
          <a:solidFill>
            <a:schemeClr val="bg1"/>
          </a:solidFill>
          <a:latin typeface="Arial" charset="0"/>
          <a:cs typeface="Arial" charset="0"/>
        </a:defRPr>
      </a:lvl4pPr>
      <a:lvl5pPr algn="l" rtl="0" eaLnBrk="0" fontAlgn="base" hangingPunct="0">
        <a:spcBef>
          <a:spcPct val="0"/>
        </a:spcBef>
        <a:spcAft>
          <a:spcPct val="0"/>
        </a:spcAft>
        <a:defRPr sz="3600">
          <a:solidFill>
            <a:schemeClr val="bg1"/>
          </a:solidFill>
          <a:latin typeface="Arial" charset="0"/>
          <a:cs typeface="Arial" charset="0"/>
        </a:defRPr>
      </a:lvl5pPr>
      <a:lvl6pPr marL="457200" algn="l" rtl="0" fontAlgn="base">
        <a:spcBef>
          <a:spcPct val="0"/>
        </a:spcBef>
        <a:spcAft>
          <a:spcPct val="0"/>
        </a:spcAft>
        <a:defRPr sz="3600">
          <a:solidFill>
            <a:schemeClr val="bg1"/>
          </a:solidFill>
          <a:latin typeface="Arial" charset="0"/>
          <a:cs typeface="Arial" charset="0"/>
        </a:defRPr>
      </a:lvl6pPr>
      <a:lvl7pPr marL="914400" algn="l" rtl="0" fontAlgn="base">
        <a:spcBef>
          <a:spcPct val="0"/>
        </a:spcBef>
        <a:spcAft>
          <a:spcPct val="0"/>
        </a:spcAft>
        <a:defRPr sz="3600">
          <a:solidFill>
            <a:schemeClr val="bg1"/>
          </a:solidFill>
          <a:latin typeface="Arial" charset="0"/>
          <a:cs typeface="Arial" charset="0"/>
        </a:defRPr>
      </a:lvl7pPr>
      <a:lvl8pPr marL="1371600" algn="l" rtl="0" fontAlgn="base">
        <a:spcBef>
          <a:spcPct val="0"/>
        </a:spcBef>
        <a:spcAft>
          <a:spcPct val="0"/>
        </a:spcAft>
        <a:defRPr sz="3600">
          <a:solidFill>
            <a:schemeClr val="bg1"/>
          </a:solidFill>
          <a:latin typeface="Arial" charset="0"/>
          <a:cs typeface="Arial" charset="0"/>
        </a:defRPr>
      </a:lvl8pPr>
      <a:lvl9pPr marL="1828800" algn="l"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7" r:id="rId1"/>
  </p:sldLayoutIdLst>
  <p:timing>
    <p:tnLst>
      <p:par>
        <p:cTn id="1" dur="indefinite" restart="never" nodeType="tmRoot"/>
      </p:par>
    </p:tnLst>
  </p:timing>
  <p:txStyles>
    <p:titleStyle>
      <a:lvl1pPr algn="l" rtl="0" eaLnBrk="0" fontAlgn="base" hangingPunct="0">
        <a:spcBef>
          <a:spcPct val="0"/>
        </a:spcBef>
        <a:spcAft>
          <a:spcPct val="0"/>
        </a:spcAft>
        <a:defRPr sz="3600" kern="1200">
          <a:solidFill>
            <a:schemeClr val="tx1"/>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600">
          <a:solidFill>
            <a:schemeClr val="tx1"/>
          </a:solidFill>
          <a:latin typeface="Arial" charset="0"/>
          <a:cs typeface="Arial" charset="0"/>
        </a:defRPr>
      </a:lvl2pPr>
      <a:lvl3pPr algn="l" rtl="0" eaLnBrk="0" fontAlgn="base" hangingPunct="0">
        <a:spcBef>
          <a:spcPct val="0"/>
        </a:spcBef>
        <a:spcAft>
          <a:spcPct val="0"/>
        </a:spcAft>
        <a:defRPr sz="3600">
          <a:solidFill>
            <a:schemeClr val="tx1"/>
          </a:solidFill>
          <a:latin typeface="Arial" charset="0"/>
          <a:cs typeface="Arial" charset="0"/>
        </a:defRPr>
      </a:lvl3pPr>
      <a:lvl4pPr algn="l" rtl="0" eaLnBrk="0" fontAlgn="base" hangingPunct="0">
        <a:spcBef>
          <a:spcPct val="0"/>
        </a:spcBef>
        <a:spcAft>
          <a:spcPct val="0"/>
        </a:spcAft>
        <a:defRPr sz="3600">
          <a:solidFill>
            <a:schemeClr val="tx1"/>
          </a:solidFill>
          <a:latin typeface="Arial" charset="0"/>
          <a:cs typeface="Arial" charset="0"/>
        </a:defRPr>
      </a:lvl4pPr>
      <a:lvl5pPr algn="l" rtl="0" eaLnBrk="0" fontAlgn="base" hangingPunct="0">
        <a:spcBef>
          <a:spcPct val="0"/>
        </a:spcBef>
        <a:spcAft>
          <a:spcPct val="0"/>
        </a:spcAft>
        <a:defRPr sz="3600">
          <a:solidFill>
            <a:schemeClr val="tx1"/>
          </a:solidFill>
          <a:latin typeface="Arial" charset="0"/>
          <a:cs typeface="Arial" charset="0"/>
        </a:defRPr>
      </a:lvl5pPr>
      <a:lvl6pPr marL="457200" algn="l" rtl="0" fontAlgn="base">
        <a:spcBef>
          <a:spcPct val="0"/>
        </a:spcBef>
        <a:spcAft>
          <a:spcPct val="0"/>
        </a:spcAft>
        <a:defRPr sz="3600">
          <a:solidFill>
            <a:schemeClr val="tx1"/>
          </a:solidFill>
          <a:latin typeface="Arial" charset="0"/>
          <a:cs typeface="Arial" charset="0"/>
        </a:defRPr>
      </a:lvl6pPr>
      <a:lvl7pPr marL="914400" algn="l" rtl="0" fontAlgn="base">
        <a:spcBef>
          <a:spcPct val="0"/>
        </a:spcBef>
        <a:spcAft>
          <a:spcPct val="0"/>
        </a:spcAft>
        <a:defRPr sz="3600">
          <a:solidFill>
            <a:schemeClr val="tx1"/>
          </a:solidFill>
          <a:latin typeface="Arial" charset="0"/>
          <a:cs typeface="Arial" charset="0"/>
        </a:defRPr>
      </a:lvl7pPr>
      <a:lvl8pPr marL="1371600" algn="l" rtl="0" fontAlgn="base">
        <a:spcBef>
          <a:spcPct val="0"/>
        </a:spcBef>
        <a:spcAft>
          <a:spcPct val="0"/>
        </a:spcAft>
        <a:defRPr sz="3600">
          <a:solidFill>
            <a:schemeClr val="tx1"/>
          </a:solidFill>
          <a:latin typeface="Arial" charset="0"/>
          <a:cs typeface="Arial" charset="0"/>
        </a:defRPr>
      </a:lvl8pPr>
      <a:lvl9pPr marL="1828800" algn="l" rtl="0" fontAlgn="base">
        <a:spcBef>
          <a:spcPct val="0"/>
        </a:spcBef>
        <a:spcAft>
          <a:spcPct val="0"/>
        </a:spcAft>
        <a:defRPr sz="36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Symbol" panose="050501020107060205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050" name="Picture 1" descr="SQA 2567 rev288 (pms).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41525" y="908050"/>
            <a:ext cx="4802188"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5"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8"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9"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7.png"/><Relationship Id="rId5" Type="http://schemas.microsoft.com/office/2007/relationships/hdphoto" Target="../media/hdphoto2.wdp"/><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7.png"/><Relationship Id="rId5" Type="http://schemas.microsoft.com/office/2007/relationships/hdphoto" Target="../media/hdphoto2.wdp"/><Relationship Id="rId4" Type="http://schemas.openxmlformats.org/officeDocument/2006/relationships/image" Target="../media/image16.pn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7.png"/><Relationship Id="rId5" Type="http://schemas.microsoft.com/office/2007/relationships/hdphoto" Target="../media/hdphoto2.wdp"/><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15153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US" sz="3200" kern="0" dirty="0" smtClean="0">
                <a:solidFill>
                  <a:schemeClr val="tx1"/>
                </a:solidFill>
              </a:rPr>
              <a:t>Portfolio presentation</a:t>
            </a:r>
            <a:endParaRPr lang="en-US" sz="3200" kern="0" dirty="0">
              <a:solidFill>
                <a:schemeClr val="tx1"/>
              </a:solidFill>
            </a:endParaRPr>
          </a:p>
        </p:txBody>
      </p:sp>
      <p:sp>
        <p:nvSpPr>
          <p:cNvPr id="6" name="Text Placeholder 2"/>
          <p:cNvSpPr txBox="1">
            <a:spLocks/>
          </p:cNvSpPr>
          <p:nvPr/>
        </p:nvSpPr>
        <p:spPr>
          <a:xfrm>
            <a:off x="468313" y="1484784"/>
            <a:ext cx="7777162" cy="424894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a:buClrTx/>
              <a:defRPr/>
            </a:pPr>
            <a:r>
              <a:rPr lang="en-GB" sz="2400" kern="0" dirty="0" smtClean="0">
                <a:solidFill>
                  <a:schemeClr val="tx1"/>
                </a:solidFill>
                <a:latin typeface="Arial"/>
              </a:rPr>
              <a:t>Themes/title should be included on the first sheet of the expressive portfolio</a:t>
            </a:r>
          </a:p>
          <a:p>
            <a:pPr>
              <a:buClrTx/>
              <a:defRPr/>
            </a:pPr>
            <a:r>
              <a:rPr lang="en-GB" sz="2400" kern="0" dirty="0" smtClean="0">
                <a:solidFill>
                  <a:schemeClr val="tx1"/>
                </a:solidFill>
                <a:latin typeface="Arial"/>
              </a:rPr>
              <a:t>Design briefs should be included on the first sheet of the design portfolio</a:t>
            </a:r>
          </a:p>
          <a:p>
            <a:pPr>
              <a:buClrTx/>
              <a:defRPr/>
            </a:pPr>
            <a:endParaRPr lang="en-US" sz="2400" kern="0" dirty="0">
              <a:solidFill>
                <a:schemeClr val="tx1"/>
              </a:solidFill>
              <a:latin typeface="Arial"/>
            </a:endParaRPr>
          </a:p>
          <a:p>
            <a:pPr>
              <a:buClrTx/>
              <a:defRPr/>
            </a:pPr>
            <a:r>
              <a:rPr lang="en-US" sz="2400" kern="0" dirty="0" smtClean="0">
                <a:solidFill>
                  <a:schemeClr val="tx1"/>
                </a:solidFill>
                <a:latin typeface="Arial"/>
              </a:rPr>
              <a:t>Evaluations must</a:t>
            </a:r>
            <a:r>
              <a:rPr lang="en-GB" sz="2400" kern="0" dirty="0" smtClean="0">
                <a:solidFill>
                  <a:schemeClr val="tx1"/>
                </a:solidFill>
                <a:latin typeface="Arial"/>
              </a:rPr>
              <a:t>:</a:t>
            </a:r>
          </a:p>
          <a:p>
            <a:pPr lvl="1">
              <a:buClrTx/>
              <a:defRPr/>
            </a:pPr>
            <a:r>
              <a:rPr lang="en-US" sz="2400" kern="0" dirty="0" smtClean="0">
                <a:solidFill>
                  <a:schemeClr val="tx1"/>
                </a:solidFill>
                <a:latin typeface="Arial"/>
              </a:rPr>
              <a:t>be </a:t>
            </a:r>
            <a:r>
              <a:rPr lang="en-GB" sz="2400" kern="0" dirty="0" smtClean="0">
                <a:solidFill>
                  <a:schemeClr val="tx1"/>
                </a:solidFill>
                <a:latin typeface="Arial"/>
              </a:rPr>
              <a:t>completed on the mandatory SQA template </a:t>
            </a:r>
          </a:p>
          <a:p>
            <a:pPr lvl="1">
              <a:buClrTx/>
              <a:defRPr/>
            </a:pPr>
            <a:r>
              <a:rPr lang="en-GB" sz="2400" kern="0" dirty="0" smtClean="0">
                <a:solidFill>
                  <a:schemeClr val="tx1"/>
                </a:solidFill>
                <a:latin typeface="Arial"/>
              </a:rPr>
              <a:t>be attached to the first sheet</a:t>
            </a:r>
          </a:p>
          <a:p>
            <a:pPr lvl="1">
              <a:buClrTx/>
              <a:defRPr/>
            </a:pPr>
            <a:r>
              <a:rPr lang="en-GB" sz="2400" kern="0" dirty="0" smtClean="0">
                <a:solidFill>
                  <a:schemeClr val="tx1"/>
                </a:solidFill>
                <a:latin typeface="Arial"/>
              </a:rPr>
              <a:t>not overlap any other work or extend </a:t>
            </a:r>
            <a:r>
              <a:rPr lang="en-GB" sz="2400" kern="0" dirty="0">
                <a:solidFill>
                  <a:schemeClr val="tx1"/>
                </a:solidFill>
                <a:latin typeface="Arial"/>
              </a:rPr>
              <a:t>beyond </a:t>
            </a:r>
            <a:r>
              <a:rPr lang="en-GB" sz="2400" kern="0" dirty="0" smtClean="0">
                <a:solidFill>
                  <a:schemeClr val="tx1"/>
                </a:solidFill>
                <a:latin typeface="Arial"/>
              </a:rPr>
              <a:t>the three </a:t>
            </a:r>
            <a:r>
              <a:rPr lang="en-GB" sz="2400" kern="0" dirty="0">
                <a:solidFill>
                  <a:schemeClr val="tx1"/>
                </a:solidFill>
                <a:latin typeface="Arial"/>
              </a:rPr>
              <a:t>A2 sheets or equivalent </a:t>
            </a:r>
            <a:endParaRPr lang="en-GB" sz="2400" kern="0" dirty="0" smtClean="0">
              <a:solidFill>
                <a:schemeClr val="tx1"/>
              </a:solidFill>
              <a:latin typeface="Arial"/>
            </a:endParaRPr>
          </a:p>
        </p:txBody>
      </p:sp>
    </p:spTree>
    <p:extLst>
      <p:ext uri="{BB962C8B-B14F-4D97-AF65-F5344CB8AC3E}">
        <p14:creationId xmlns:p14="http://schemas.microsoft.com/office/powerpoint/2010/main" val="133536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9149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US" sz="3200" kern="0" dirty="0" smtClean="0">
                <a:solidFill>
                  <a:schemeClr val="tx1"/>
                </a:solidFill>
              </a:rPr>
              <a:t>Portfolio: Submission for marking</a:t>
            </a:r>
            <a:endParaRPr lang="en-US" sz="3200" kern="0" dirty="0">
              <a:solidFill>
                <a:schemeClr val="tx1"/>
              </a:solidFill>
            </a:endParaRPr>
          </a:p>
        </p:txBody>
      </p:sp>
      <p:sp>
        <p:nvSpPr>
          <p:cNvPr id="6" name="Text Placeholder 2"/>
          <p:cNvSpPr txBox="1">
            <a:spLocks/>
          </p:cNvSpPr>
          <p:nvPr/>
        </p:nvSpPr>
        <p:spPr>
          <a:xfrm>
            <a:off x="468313" y="1484784"/>
            <a:ext cx="7777162" cy="424894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a:buClrTx/>
              <a:defRPr/>
            </a:pPr>
            <a:r>
              <a:rPr lang="en-GB" sz="2400" kern="0" dirty="0" smtClean="0">
                <a:solidFill>
                  <a:schemeClr val="tx1"/>
                </a:solidFill>
                <a:latin typeface="Arial"/>
              </a:rPr>
              <a:t>Expressive and design are now two separate components. This means that:</a:t>
            </a:r>
          </a:p>
          <a:p>
            <a:pPr>
              <a:buClrTx/>
              <a:defRPr/>
            </a:pPr>
            <a:endParaRPr lang="en-GB" sz="2400" kern="0" dirty="0" smtClean="0">
              <a:solidFill>
                <a:schemeClr val="tx1"/>
              </a:solidFill>
              <a:latin typeface="Arial"/>
            </a:endParaRPr>
          </a:p>
          <a:p>
            <a:pPr lvl="1">
              <a:buClrTx/>
              <a:defRPr/>
            </a:pPr>
            <a:r>
              <a:rPr lang="en-GB" sz="2400" kern="0" dirty="0">
                <a:solidFill>
                  <a:schemeClr val="tx1"/>
                </a:solidFill>
                <a:latin typeface="Arial"/>
              </a:rPr>
              <a:t>e</a:t>
            </a:r>
            <a:r>
              <a:rPr lang="en-GB" sz="2400" kern="0" dirty="0" smtClean="0">
                <a:solidFill>
                  <a:schemeClr val="tx1"/>
                </a:solidFill>
                <a:latin typeface="Arial"/>
              </a:rPr>
              <a:t>xpressive and design portfolios must now be packaged separately</a:t>
            </a:r>
          </a:p>
          <a:p>
            <a:pPr lvl="1">
              <a:buClrTx/>
              <a:defRPr/>
            </a:pPr>
            <a:r>
              <a:rPr lang="en-GB" sz="2400" kern="0" dirty="0">
                <a:solidFill>
                  <a:schemeClr val="tx1"/>
                </a:solidFill>
                <a:latin typeface="Arial"/>
              </a:rPr>
              <a:t>s</a:t>
            </a:r>
            <a:r>
              <a:rPr lang="en-GB" sz="2400" kern="0" dirty="0" smtClean="0">
                <a:solidFill>
                  <a:schemeClr val="tx1"/>
                </a:solidFill>
                <a:latin typeface="Arial"/>
              </a:rPr>
              <a:t>eparate attendance registers will be provided</a:t>
            </a:r>
          </a:p>
          <a:p>
            <a:pPr lvl="1">
              <a:buClrTx/>
              <a:defRPr/>
            </a:pPr>
            <a:r>
              <a:rPr lang="en-GB" sz="2400" kern="0" dirty="0">
                <a:solidFill>
                  <a:schemeClr val="tx1"/>
                </a:solidFill>
                <a:latin typeface="Arial"/>
              </a:rPr>
              <a:t>t</a:t>
            </a:r>
            <a:r>
              <a:rPr lang="en-GB" sz="2400" kern="0" dirty="0" smtClean="0">
                <a:solidFill>
                  <a:schemeClr val="tx1"/>
                </a:solidFill>
                <a:latin typeface="Arial"/>
              </a:rPr>
              <a:t>he components will be marked separately by two different teams</a:t>
            </a:r>
          </a:p>
          <a:p>
            <a:pPr lvl="1">
              <a:buClrTx/>
              <a:defRPr/>
            </a:pPr>
            <a:r>
              <a:rPr lang="en-GB" sz="2400" kern="0" dirty="0" smtClean="0">
                <a:solidFill>
                  <a:schemeClr val="tx1"/>
                </a:solidFill>
                <a:latin typeface="Arial"/>
              </a:rPr>
              <a:t>SQA will be able to collect more detailed data on candidate performance</a:t>
            </a:r>
          </a:p>
          <a:p>
            <a:pPr>
              <a:buClrTx/>
              <a:defRPr/>
            </a:pPr>
            <a:endParaRPr lang="en-US" sz="2400" kern="0" dirty="0">
              <a:solidFill>
                <a:schemeClr val="tx1"/>
              </a:solidFill>
              <a:latin typeface="Arial"/>
            </a:endParaRPr>
          </a:p>
        </p:txBody>
      </p:sp>
    </p:spTree>
    <p:extLst>
      <p:ext uri="{BB962C8B-B14F-4D97-AF65-F5344CB8AC3E}">
        <p14:creationId xmlns:p14="http://schemas.microsoft.com/office/powerpoint/2010/main" val="152216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41325" y="1576388"/>
            <a:ext cx="8229600" cy="199707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smtClean="0">
                <a:ln>
                  <a:noFill/>
                </a:ln>
                <a:solidFill>
                  <a:srgbClr val="CC99D1"/>
                </a:solidFill>
                <a:effectLst/>
                <a:uLnTx/>
                <a:uFillTx/>
                <a:latin typeface="Arial" pitchFamily="34" charset="0"/>
                <a:ea typeface="+mj-ea"/>
                <a:cs typeface="+mj-cs"/>
              </a:rPr>
              <a:t>Revised Higher</a:t>
            </a:r>
            <a:endParaRPr kumimoji="0" lang="en-GB" sz="4000" b="1" i="0" u="none" strike="noStrike" kern="0" cap="none" spc="0" normalizeH="0" baseline="0" noProof="0" dirty="0">
              <a:ln>
                <a:noFill/>
              </a:ln>
              <a:solidFill>
                <a:srgbClr val="CC99D1"/>
              </a:solidFill>
              <a:effectLst/>
              <a:uLnTx/>
              <a:uFillTx/>
              <a:latin typeface="Arial"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Course Assessment</a:t>
            </a: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 - Art and Design </a:t>
            </a:r>
            <a:endParaRPr kumimoji="0" lang="en-US" sz="4000" b="1" i="0" u="none" strike="noStrike" kern="0" cap="none" spc="0" normalizeH="0" baseline="0" noProof="0" dirty="0">
              <a:ln>
                <a:noFill/>
              </a:ln>
              <a:solidFill>
                <a:srgbClr val="CC99D1"/>
              </a:solidFill>
              <a:effectLst/>
              <a:uLnTx/>
              <a:uFillTx/>
              <a:latin typeface="Arial"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endParaRPr kumimoji="0" lang="en-US" sz="4000" b="1" i="0" u="none" strike="noStrike" kern="0" cap="none" spc="0" normalizeH="0" baseline="0" noProof="0" dirty="0">
              <a:ln>
                <a:noFill/>
              </a:ln>
              <a:solidFill>
                <a:srgbClr val="CC99D1"/>
              </a:solidFill>
              <a:effectLst/>
              <a:uLnTx/>
              <a:uFillTx/>
              <a:latin typeface="Arial" pitchFamily="34" charset="0"/>
              <a:ea typeface="+mj-ea"/>
              <a:cs typeface="+mj-cs"/>
            </a:endParaRPr>
          </a:p>
        </p:txBody>
      </p:sp>
      <p:sp>
        <p:nvSpPr>
          <p:cNvPr id="4" name="Title 1"/>
          <p:cNvSpPr txBox="1">
            <a:spLocks/>
          </p:cNvSpPr>
          <p:nvPr/>
        </p:nvSpPr>
        <p:spPr>
          <a:xfrm>
            <a:off x="446088" y="3873500"/>
            <a:ext cx="8229600" cy="129540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srgbClr val="003366"/>
                </a:solidFill>
                <a:effectLst/>
                <a:uLnTx/>
                <a:uFillTx/>
                <a:latin typeface="Arial" pitchFamily="34" charset="0"/>
                <a:ea typeface="+mj-ea"/>
                <a:cs typeface="+mj-cs"/>
              </a:rPr>
              <a:t>Question Paper Workshop</a:t>
            </a:r>
            <a:endParaRPr kumimoji="0" lang="en-US" sz="3600" b="1" i="0" u="none" strike="noStrike" kern="0" cap="none" spc="0" normalizeH="0" baseline="0" noProof="0" dirty="0">
              <a:ln>
                <a:noFill/>
              </a:ln>
              <a:solidFill>
                <a:srgbClr val="003366"/>
              </a:solidFill>
              <a:effectLst/>
              <a:uLnTx/>
              <a:uFillTx/>
              <a:latin typeface="Arial" pitchFamily="34" charset="0"/>
              <a:ea typeface="+mj-ea"/>
              <a:cs typeface="+mj-cs"/>
            </a:endParaRPr>
          </a:p>
        </p:txBody>
      </p:sp>
    </p:spTree>
    <p:extLst>
      <p:ext uri="{BB962C8B-B14F-4D97-AF65-F5344CB8AC3E}">
        <p14:creationId xmlns:p14="http://schemas.microsoft.com/office/powerpoint/2010/main" val="1460392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86350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Overview</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268760"/>
            <a:ext cx="7777162" cy="4968552"/>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smtClean="0">
                <a:ln>
                  <a:noFill/>
                </a:ln>
                <a:solidFill>
                  <a:prstClr val="black"/>
                </a:solidFill>
                <a:effectLst/>
                <a:uLnTx/>
                <a:uFillTx/>
                <a:latin typeface="Arial"/>
                <a:ea typeface="+mn-ea"/>
                <a:cs typeface="+mn-cs"/>
              </a:rPr>
              <a:t>The content of the course has not changed</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16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a:ln>
                  <a:noFill/>
                </a:ln>
                <a:solidFill>
                  <a:prstClr val="black"/>
                </a:solidFill>
                <a:effectLst/>
                <a:uLnTx/>
                <a:uFillTx/>
                <a:latin typeface="Arial"/>
                <a:ea typeface="+mn-ea"/>
                <a:cs typeface="+mn-cs"/>
              </a:rPr>
              <a:t>The question paper has been restructured </a:t>
            </a: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a:ln>
                  <a:noFill/>
                </a:ln>
                <a:solidFill>
                  <a:prstClr val="black"/>
                </a:solidFill>
                <a:effectLst/>
                <a:uLnTx/>
                <a:uFillTx/>
                <a:latin typeface="Arial"/>
                <a:ea typeface="+mn-ea"/>
                <a:cs typeface="+mn-cs"/>
              </a:rPr>
              <a:t>C</a:t>
            </a:r>
            <a:r>
              <a:rPr kumimoji="0" lang="en-GB" sz="2400" b="0" i="0" u="none" strike="noStrike" kern="0" cap="none" spc="0" normalizeH="0" baseline="0" noProof="0" dirty="0" smtClean="0">
                <a:ln>
                  <a:noFill/>
                </a:ln>
                <a:solidFill>
                  <a:prstClr val="black"/>
                </a:solidFill>
                <a:effectLst/>
                <a:uLnTx/>
                <a:uFillTx/>
                <a:latin typeface="Arial"/>
                <a:ea typeface="+mn-ea"/>
                <a:cs typeface="+mn-cs"/>
              </a:rPr>
              <a:t>onsultation with teachers was carried out through focus groups and NQST (National Qualifications Support Team)</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16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404402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575469"/>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What has changed?</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graphicFrame>
        <p:nvGraphicFramePr>
          <p:cNvPr id="2" name="Table 1"/>
          <p:cNvGraphicFramePr>
            <a:graphicFrameLocks noGrp="1"/>
          </p:cNvGraphicFramePr>
          <p:nvPr>
            <p:extLst/>
          </p:nvPr>
        </p:nvGraphicFramePr>
        <p:xfrm>
          <a:off x="468313" y="1158886"/>
          <a:ext cx="8229600" cy="4678680"/>
        </p:xfrm>
        <a:graphic>
          <a:graphicData uri="http://schemas.openxmlformats.org/drawingml/2006/table">
            <a:tbl>
              <a:tblPr firstRow="1" bandRow="1">
                <a:tableStyleId>{5C22544A-7EE6-4342-B048-85BDC9FD1C3A}</a:tableStyleId>
              </a:tblPr>
              <a:tblGrid>
                <a:gridCol w="1223366">
                  <a:extLst>
                    <a:ext uri="{9D8B030D-6E8A-4147-A177-3AD203B41FA5}">
                      <a16:colId xmlns:a16="http://schemas.microsoft.com/office/drawing/2014/main" val="338677870"/>
                    </a:ext>
                  </a:extLst>
                </a:gridCol>
                <a:gridCol w="3451027">
                  <a:extLst>
                    <a:ext uri="{9D8B030D-6E8A-4147-A177-3AD203B41FA5}">
                      <a16:colId xmlns:a16="http://schemas.microsoft.com/office/drawing/2014/main" val="2794166931"/>
                    </a:ext>
                  </a:extLst>
                </a:gridCol>
                <a:gridCol w="3555207">
                  <a:extLst>
                    <a:ext uri="{9D8B030D-6E8A-4147-A177-3AD203B41FA5}">
                      <a16:colId xmlns:a16="http://schemas.microsoft.com/office/drawing/2014/main" val="2460379593"/>
                    </a:ext>
                  </a:extLst>
                </a:gridCol>
              </a:tblGrid>
              <a:tr h="370840">
                <a:tc>
                  <a:txBody>
                    <a:bodyPr/>
                    <a:lstStyle/>
                    <a:p>
                      <a:endParaRPr lang="en-GB" dirty="0"/>
                    </a:p>
                  </a:txBody>
                  <a:tcPr/>
                </a:tc>
                <a:tc>
                  <a:txBody>
                    <a:bodyPr/>
                    <a:lstStyle/>
                    <a:p>
                      <a:r>
                        <a:rPr lang="en-GB" dirty="0" smtClean="0"/>
                        <a:t>Up</a:t>
                      </a:r>
                      <a:r>
                        <a:rPr lang="en-GB" baseline="0" dirty="0" smtClean="0"/>
                        <a:t> to 2018</a:t>
                      </a:r>
                      <a:endParaRPr lang="en-GB" dirty="0"/>
                    </a:p>
                  </a:txBody>
                  <a:tcPr/>
                </a:tc>
                <a:tc>
                  <a:txBody>
                    <a:bodyPr/>
                    <a:lstStyle/>
                    <a:p>
                      <a:r>
                        <a:rPr lang="en-GB" dirty="0" smtClean="0"/>
                        <a:t>2019</a:t>
                      </a:r>
                      <a:endParaRPr lang="en-GB" dirty="0"/>
                    </a:p>
                  </a:txBody>
                  <a:tcPr/>
                </a:tc>
                <a:extLst>
                  <a:ext uri="{0D108BD9-81ED-4DB2-BD59-A6C34878D82A}">
                    <a16:rowId xmlns:a16="http://schemas.microsoft.com/office/drawing/2014/main" val="2741537275"/>
                  </a:ext>
                </a:extLst>
              </a:tr>
              <a:tr h="370840">
                <a:tc>
                  <a:txBody>
                    <a:bodyPr/>
                    <a:lstStyle/>
                    <a:p>
                      <a:r>
                        <a:rPr lang="en-GB" b="1" dirty="0" smtClean="0"/>
                        <a:t>Total marks</a:t>
                      </a:r>
                      <a:endParaRPr lang="en-GB" b="1" dirty="0"/>
                    </a:p>
                  </a:txBody>
                  <a:tcPr/>
                </a:tc>
                <a:tc>
                  <a:txBody>
                    <a:bodyPr/>
                    <a:lstStyle/>
                    <a:p>
                      <a:r>
                        <a:rPr lang="en-GB" dirty="0" smtClean="0"/>
                        <a:t>60 marks</a:t>
                      </a:r>
                      <a:endParaRPr lang="en-GB" dirty="0"/>
                    </a:p>
                  </a:txBody>
                  <a:tcPr/>
                </a:tc>
                <a:tc>
                  <a:txBody>
                    <a:bodyPr/>
                    <a:lstStyle/>
                    <a:p>
                      <a:r>
                        <a:rPr lang="en-GB" dirty="0" smtClean="0"/>
                        <a:t>60 marks</a:t>
                      </a:r>
                      <a:endParaRPr lang="en-GB" dirty="0"/>
                    </a:p>
                  </a:txBody>
                  <a:tcPr/>
                </a:tc>
                <a:extLst>
                  <a:ext uri="{0D108BD9-81ED-4DB2-BD59-A6C34878D82A}">
                    <a16:rowId xmlns:a16="http://schemas.microsoft.com/office/drawing/2014/main" val="1036498506"/>
                  </a:ext>
                </a:extLst>
              </a:tr>
              <a:tr h="370840">
                <a:tc>
                  <a:txBody>
                    <a:bodyPr/>
                    <a:lstStyle/>
                    <a:p>
                      <a:r>
                        <a:rPr lang="en-GB" b="1" dirty="0" smtClean="0"/>
                        <a:t>Time</a:t>
                      </a:r>
                      <a:endParaRPr lang="en-GB" b="1" dirty="0"/>
                    </a:p>
                  </a:txBody>
                  <a:tcPr/>
                </a:tc>
                <a:tc>
                  <a:txBody>
                    <a:bodyPr/>
                    <a:lstStyle/>
                    <a:p>
                      <a:r>
                        <a:rPr lang="en-GB" dirty="0" smtClean="0"/>
                        <a:t>2 hours</a:t>
                      </a:r>
                      <a:endParaRPr lang="en-GB" dirty="0"/>
                    </a:p>
                  </a:txBody>
                  <a:tcPr/>
                </a:tc>
                <a:tc>
                  <a:txBody>
                    <a:bodyPr/>
                    <a:lstStyle/>
                    <a:p>
                      <a:r>
                        <a:rPr lang="en-GB" dirty="0" smtClean="0"/>
                        <a:t>2 hours</a:t>
                      </a:r>
                    </a:p>
                  </a:txBody>
                  <a:tcPr/>
                </a:tc>
                <a:extLst>
                  <a:ext uri="{0D108BD9-81ED-4DB2-BD59-A6C34878D82A}">
                    <a16:rowId xmlns:a16="http://schemas.microsoft.com/office/drawing/2014/main" val="475244886"/>
                  </a:ext>
                </a:extLst>
              </a:tr>
              <a:tr h="370840">
                <a:tc>
                  <a:txBody>
                    <a:bodyPr/>
                    <a:lstStyle/>
                    <a:p>
                      <a:r>
                        <a:rPr lang="en-GB" b="1" dirty="0" smtClean="0"/>
                        <a:t>Weighting</a:t>
                      </a:r>
                      <a:endParaRPr lang="en-GB" b="1" dirty="0"/>
                    </a:p>
                  </a:txBody>
                  <a:tcPr/>
                </a:tc>
                <a:tc>
                  <a:txBody>
                    <a:bodyPr/>
                    <a:lstStyle/>
                    <a:p>
                      <a:r>
                        <a:rPr lang="en-GB" dirty="0" smtClean="0"/>
                        <a:t>27%</a:t>
                      </a:r>
                      <a:endParaRPr lang="en-GB" dirty="0"/>
                    </a:p>
                  </a:txBody>
                  <a:tcPr/>
                </a:tc>
                <a:tc>
                  <a:txBody>
                    <a:bodyPr/>
                    <a:lstStyle/>
                    <a:p>
                      <a:r>
                        <a:rPr lang="en-GB" dirty="0" smtClean="0"/>
                        <a:t>23%</a:t>
                      </a:r>
                    </a:p>
                  </a:txBody>
                  <a:tcPr/>
                </a:tc>
                <a:extLst>
                  <a:ext uri="{0D108BD9-81ED-4DB2-BD59-A6C34878D82A}">
                    <a16:rowId xmlns:a16="http://schemas.microsoft.com/office/drawing/2014/main" val="2151755959"/>
                  </a:ext>
                </a:extLst>
              </a:tr>
              <a:tr h="370840">
                <a:tc>
                  <a:txBody>
                    <a:bodyPr/>
                    <a:lstStyle/>
                    <a:p>
                      <a:pPr marL="0" indent="0">
                        <a:buFont typeface="Arial" panose="020B0604020202020204" pitchFamily="34" charset="0"/>
                        <a:buNone/>
                      </a:pPr>
                      <a:r>
                        <a:rPr lang="en-GB" b="1" dirty="0" smtClean="0"/>
                        <a:t>Structure</a:t>
                      </a:r>
                      <a:endParaRPr lang="en-GB" b="1" dirty="0"/>
                    </a:p>
                  </a:txBody>
                  <a:tcPr/>
                </a:tc>
                <a:tc>
                  <a:txBody>
                    <a:bodyPr/>
                    <a:lstStyle/>
                    <a:p>
                      <a:r>
                        <a:rPr lang="en-GB" dirty="0" smtClean="0"/>
                        <a:t>Two sections – Expressive Art Studies and Design Studies</a:t>
                      </a:r>
                    </a:p>
                    <a:p>
                      <a:r>
                        <a:rPr lang="en-GB" dirty="0" smtClean="0"/>
                        <a:t>Candidates attempt two questions from four in each section,</a:t>
                      </a:r>
                      <a:r>
                        <a:rPr lang="en-GB" baseline="0" dirty="0" smtClean="0"/>
                        <a:t> a total of </a:t>
                      </a:r>
                      <a:r>
                        <a:rPr lang="en-GB" b="1" baseline="0" dirty="0" smtClean="0"/>
                        <a:t>four</a:t>
                      </a:r>
                      <a:r>
                        <a:rPr lang="en-GB" baseline="0" dirty="0" smtClean="0"/>
                        <a:t> question</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Two sections – Expressive Art Studies and Design Studies</a:t>
                      </a:r>
                    </a:p>
                    <a:p>
                      <a:r>
                        <a:rPr lang="en-GB" dirty="0" smtClean="0"/>
                        <a:t>Candidates attempt one mandatory question</a:t>
                      </a:r>
                      <a:r>
                        <a:rPr lang="en-GB" baseline="0" dirty="0" smtClean="0"/>
                        <a:t> </a:t>
                      </a:r>
                      <a:r>
                        <a:rPr lang="en-GB" dirty="0" smtClean="0"/>
                        <a:t>and two optional questions from a choice of five in each section,</a:t>
                      </a:r>
                      <a:r>
                        <a:rPr lang="en-GB" baseline="0" dirty="0" smtClean="0"/>
                        <a:t> a total of </a:t>
                      </a:r>
                      <a:r>
                        <a:rPr lang="en-GB" b="1" baseline="0" dirty="0" smtClean="0"/>
                        <a:t>six</a:t>
                      </a:r>
                      <a:r>
                        <a:rPr lang="en-GB" baseline="0" dirty="0" smtClean="0"/>
                        <a:t> questions</a:t>
                      </a:r>
                      <a:endParaRPr lang="en-GB" dirty="0" smtClean="0"/>
                    </a:p>
                  </a:txBody>
                  <a:tcPr/>
                </a:tc>
                <a:extLst>
                  <a:ext uri="{0D108BD9-81ED-4DB2-BD59-A6C34878D82A}">
                    <a16:rowId xmlns:a16="http://schemas.microsoft.com/office/drawing/2014/main" val="2636184248"/>
                  </a:ext>
                </a:extLst>
              </a:tr>
              <a:tr h="370840">
                <a:tc>
                  <a:txBody>
                    <a:bodyPr/>
                    <a:lstStyle/>
                    <a:p>
                      <a:pPr marL="0" indent="0">
                        <a:buFont typeface="Arial" panose="020B0604020202020204" pitchFamily="34" charset="0"/>
                        <a:buNone/>
                      </a:pPr>
                      <a:r>
                        <a:rPr lang="en-GB" b="1" dirty="0" smtClean="0"/>
                        <a:t>Command words</a:t>
                      </a:r>
                      <a:endParaRPr lang="en-GB" b="1" dirty="0"/>
                    </a:p>
                  </a:txBody>
                  <a:tcPr/>
                </a:tc>
                <a:tc>
                  <a:txBody>
                    <a:bodyPr/>
                    <a:lstStyle/>
                    <a:p>
                      <a:pPr marL="285750" indent="-285750">
                        <a:buFont typeface="Arial" panose="020B0604020202020204" pitchFamily="34" charset="0"/>
                        <a:buChar char="•"/>
                      </a:pPr>
                      <a:r>
                        <a:rPr lang="en-GB" dirty="0" smtClean="0"/>
                        <a:t>Select</a:t>
                      </a:r>
                    </a:p>
                    <a:p>
                      <a:pPr marL="285750" indent="-285750">
                        <a:buFont typeface="Arial" panose="020B0604020202020204" pitchFamily="34" charset="0"/>
                        <a:buChar char="•"/>
                      </a:pPr>
                      <a:r>
                        <a:rPr lang="en-GB" dirty="0" smtClean="0"/>
                        <a:t>Describe</a:t>
                      </a:r>
                    </a:p>
                    <a:p>
                      <a:pPr marL="285750" indent="-285750">
                        <a:buFont typeface="Arial" panose="020B0604020202020204" pitchFamily="34" charset="0"/>
                        <a:buChar char="•"/>
                      </a:pPr>
                      <a:r>
                        <a:rPr lang="en-GB" dirty="0" smtClean="0"/>
                        <a:t>Explain</a:t>
                      </a:r>
                    </a:p>
                    <a:p>
                      <a:pPr marL="285750" indent="-285750">
                        <a:buFont typeface="Arial" panose="020B0604020202020204" pitchFamily="34" charset="0"/>
                        <a:buChar char="•"/>
                      </a:pPr>
                      <a:r>
                        <a:rPr lang="en-GB" dirty="0" smtClean="0"/>
                        <a:t>Discuss</a:t>
                      </a:r>
                    </a:p>
                  </a:txBody>
                  <a:tcPr/>
                </a:tc>
                <a:tc>
                  <a:txBody>
                    <a:bodyPr/>
                    <a:lstStyle/>
                    <a:p>
                      <a:pPr marL="285750" indent="-285750">
                        <a:buFont typeface="Arial" panose="020B0604020202020204" pitchFamily="34" charset="0"/>
                        <a:buChar char="•"/>
                      </a:pPr>
                      <a:r>
                        <a:rPr lang="en-GB" dirty="0" smtClean="0"/>
                        <a:t>Select</a:t>
                      </a:r>
                    </a:p>
                    <a:p>
                      <a:pPr marL="285750" indent="-285750">
                        <a:buFont typeface="Arial" panose="020B0604020202020204" pitchFamily="34" charset="0"/>
                        <a:buChar char="•"/>
                      </a:pPr>
                      <a:r>
                        <a:rPr lang="en-GB" dirty="0" smtClean="0"/>
                        <a:t>Explain</a:t>
                      </a:r>
                    </a:p>
                    <a:p>
                      <a:pPr marL="285750" indent="-285750">
                        <a:buFont typeface="Arial" panose="020B0604020202020204" pitchFamily="34" charset="0"/>
                        <a:buChar char="•"/>
                      </a:pPr>
                      <a:r>
                        <a:rPr lang="en-GB" dirty="0" smtClean="0"/>
                        <a:t>Analyse</a:t>
                      </a:r>
                    </a:p>
                  </a:txBody>
                  <a:tcPr/>
                </a:tc>
                <a:extLst>
                  <a:ext uri="{0D108BD9-81ED-4DB2-BD59-A6C34878D82A}">
                    <a16:rowId xmlns:a16="http://schemas.microsoft.com/office/drawing/2014/main" val="2439969748"/>
                  </a:ext>
                </a:extLst>
              </a:tr>
            </a:tbl>
          </a:graphicData>
        </a:graphic>
      </p:graphicFrame>
    </p:spTree>
    <p:extLst>
      <p:ext uri="{BB962C8B-B14F-4D97-AF65-F5344CB8AC3E}">
        <p14:creationId xmlns:p14="http://schemas.microsoft.com/office/powerpoint/2010/main" val="4040535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467544" y="548680"/>
          <a:ext cx="8229600" cy="5582920"/>
        </p:xfrm>
        <a:graphic>
          <a:graphicData uri="http://schemas.openxmlformats.org/drawingml/2006/table">
            <a:tbl>
              <a:tblPr firstRow="1" bandRow="1">
                <a:tableStyleId>{5C22544A-7EE6-4342-B048-85BDC9FD1C3A}</a:tableStyleId>
              </a:tblPr>
              <a:tblGrid>
                <a:gridCol w="1583406">
                  <a:extLst>
                    <a:ext uri="{9D8B030D-6E8A-4147-A177-3AD203B41FA5}">
                      <a16:colId xmlns:a16="http://schemas.microsoft.com/office/drawing/2014/main" val="338677870"/>
                    </a:ext>
                  </a:extLst>
                </a:gridCol>
                <a:gridCol w="3323097">
                  <a:extLst>
                    <a:ext uri="{9D8B030D-6E8A-4147-A177-3AD203B41FA5}">
                      <a16:colId xmlns:a16="http://schemas.microsoft.com/office/drawing/2014/main" val="2794166931"/>
                    </a:ext>
                  </a:extLst>
                </a:gridCol>
                <a:gridCol w="3323097">
                  <a:extLst>
                    <a:ext uri="{9D8B030D-6E8A-4147-A177-3AD203B41FA5}">
                      <a16:colId xmlns:a16="http://schemas.microsoft.com/office/drawing/2014/main" val="2460379593"/>
                    </a:ext>
                  </a:extLst>
                </a:gridCol>
              </a:tblGrid>
              <a:tr h="370840">
                <a:tc>
                  <a:txBody>
                    <a:bodyPr/>
                    <a:lstStyle/>
                    <a:p>
                      <a:endParaRPr lang="en-GB" dirty="0"/>
                    </a:p>
                  </a:txBody>
                  <a:tcPr/>
                </a:tc>
                <a:tc>
                  <a:txBody>
                    <a:bodyPr/>
                    <a:lstStyle/>
                    <a:p>
                      <a:r>
                        <a:rPr lang="en-GB" dirty="0" smtClean="0"/>
                        <a:t>Up</a:t>
                      </a:r>
                      <a:r>
                        <a:rPr lang="en-GB" baseline="0" dirty="0" smtClean="0"/>
                        <a:t> to 2018</a:t>
                      </a:r>
                      <a:endParaRPr lang="en-GB" dirty="0"/>
                    </a:p>
                  </a:txBody>
                  <a:tcPr/>
                </a:tc>
                <a:tc>
                  <a:txBody>
                    <a:bodyPr/>
                    <a:lstStyle/>
                    <a:p>
                      <a:r>
                        <a:rPr lang="en-GB" dirty="0" smtClean="0"/>
                        <a:t>2019</a:t>
                      </a:r>
                      <a:endParaRPr lang="en-GB" dirty="0"/>
                    </a:p>
                  </a:txBody>
                  <a:tcPr/>
                </a:tc>
                <a:extLst>
                  <a:ext uri="{0D108BD9-81ED-4DB2-BD59-A6C34878D82A}">
                    <a16:rowId xmlns:a16="http://schemas.microsoft.com/office/drawing/2014/main" val="2741537275"/>
                  </a:ext>
                </a:extLst>
              </a:tr>
              <a:tr h="370840">
                <a:tc>
                  <a:txBody>
                    <a:bodyPr/>
                    <a:lstStyle/>
                    <a:p>
                      <a:pPr marL="0" indent="0">
                        <a:buFont typeface="Arial" panose="020B0604020202020204" pitchFamily="34" charset="0"/>
                        <a:buNone/>
                      </a:pPr>
                      <a:r>
                        <a:rPr lang="en-GB" b="1" dirty="0" smtClean="0"/>
                        <a:t>Expressive Art Studies Images</a:t>
                      </a:r>
                      <a:endParaRPr lang="en-GB" b="1" dirty="0"/>
                    </a:p>
                  </a:txBody>
                  <a:tcPr/>
                </a:tc>
                <a:tc>
                  <a:txBody>
                    <a:bodyPr/>
                    <a:lstStyle/>
                    <a:p>
                      <a:pPr marL="0" indent="0">
                        <a:buFont typeface="Arial" panose="020B0604020202020204" pitchFamily="34" charset="0"/>
                        <a:buNone/>
                      </a:pPr>
                      <a:r>
                        <a:rPr lang="en-GB" dirty="0" smtClean="0"/>
                        <a:t>Two works representing different genres,</a:t>
                      </a:r>
                      <a:r>
                        <a:rPr lang="en-GB" baseline="0" dirty="0" smtClean="0"/>
                        <a:t> </a:t>
                      </a:r>
                      <a:r>
                        <a:rPr lang="en-GB" dirty="0" smtClean="0"/>
                        <a:t>styles and processes</a:t>
                      </a:r>
                    </a:p>
                    <a:p>
                      <a:pPr marL="0" indent="0">
                        <a:buFont typeface="Arial" panose="020B0604020202020204" pitchFamily="34" charset="0"/>
                        <a:buNone/>
                      </a:pPr>
                      <a:endParaRPr lang="en-GB" dirty="0" smtClean="0"/>
                    </a:p>
                    <a:p>
                      <a:pPr marL="0" indent="0">
                        <a:buFont typeface="Arial" panose="020B0604020202020204" pitchFamily="34" charset="0"/>
                        <a:buNone/>
                      </a:pPr>
                      <a:endParaRPr lang="en-GB" dirty="0" smtClean="0"/>
                    </a:p>
                  </a:txBody>
                  <a:tcPr/>
                </a:tc>
                <a:tc>
                  <a:txBody>
                    <a:bodyPr/>
                    <a:lstStyle/>
                    <a:p>
                      <a:pPr marL="0" indent="0">
                        <a:buFont typeface="Arial" panose="020B0604020202020204" pitchFamily="34" charset="0"/>
                        <a:buNone/>
                      </a:pPr>
                      <a:r>
                        <a:rPr lang="en-GB" dirty="0" smtClean="0"/>
                        <a:t>Five artworks featuring:</a:t>
                      </a:r>
                    </a:p>
                    <a:p>
                      <a:pPr marL="285750" indent="-285750">
                        <a:buFont typeface="Arial" panose="020B0604020202020204" pitchFamily="34" charset="0"/>
                        <a:buChar char="•"/>
                      </a:pPr>
                      <a:r>
                        <a:rPr lang="en-GB" dirty="0" smtClean="0"/>
                        <a:t>people</a:t>
                      </a:r>
                    </a:p>
                    <a:p>
                      <a:pPr marL="285750" indent="-285750">
                        <a:buFont typeface="Arial" panose="020B0604020202020204" pitchFamily="34" charset="0"/>
                        <a:buChar char="•"/>
                      </a:pPr>
                      <a:r>
                        <a:rPr lang="en-GB" dirty="0" smtClean="0"/>
                        <a:t>places</a:t>
                      </a:r>
                    </a:p>
                    <a:p>
                      <a:pPr marL="285750" indent="-285750">
                        <a:buFont typeface="Arial" panose="020B0604020202020204" pitchFamily="34" charset="0"/>
                        <a:buChar char="•"/>
                      </a:pPr>
                      <a:r>
                        <a:rPr lang="en-GB" dirty="0" smtClean="0"/>
                        <a:t>objects</a:t>
                      </a:r>
                    </a:p>
                    <a:p>
                      <a:pPr marL="285750" indent="-285750">
                        <a:buFont typeface="Arial" panose="020B0604020202020204" pitchFamily="34" charset="0"/>
                        <a:buChar char="•"/>
                      </a:pPr>
                      <a:r>
                        <a:rPr lang="en-GB" dirty="0" smtClean="0"/>
                        <a:t>or a combination of these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baseline="0" dirty="0" smtClean="0"/>
                        <a:t>a r</a:t>
                      </a:r>
                      <a:r>
                        <a:rPr lang="en-GB" dirty="0" smtClean="0"/>
                        <a:t>ange of different processes</a:t>
                      </a:r>
                    </a:p>
                  </a:txBody>
                  <a:tcPr/>
                </a:tc>
                <a:extLst>
                  <a:ext uri="{0D108BD9-81ED-4DB2-BD59-A6C34878D82A}">
                    <a16:rowId xmlns:a16="http://schemas.microsoft.com/office/drawing/2014/main" val="87285638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smtClean="0"/>
                        <a:t>Design Studies Images</a:t>
                      </a:r>
                    </a:p>
                    <a:p>
                      <a:pPr marL="0" indent="0">
                        <a:buFont typeface="Arial" panose="020B0604020202020204" pitchFamily="34" charset="0"/>
                        <a:buNone/>
                      </a:pPr>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Two designs from different design areas</a:t>
                      </a:r>
                    </a:p>
                    <a:p>
                      <a:pPr marL="0" indent="0">
                        <a:buFont typeface="Arial" panose="020B0604020202020204" pitchFamily="34" charset="0"/>
                        <a:buNone/>
                      </a:pPr>
                      <a:endParaRPr lang="en-GB" dirty="0" smtClean="0"/>
                    </a:p>
                  </a:txBody>
                  <a:tcPr/>
                </a:tc>
                <a:tc>
                  <a:txBody>
                    <a:bodyPr/>
                    <a:lstStyle/>
                    <a:p>
                      <a:pPr marL="0" indent="0">
                        <a:buFont typeface="Arial" panose="020B0604020202020204" pitchFamily="34" charset="0"/>
                        <a:buNone/>
                      </a:pPr>
                      <a:r>
                        <a:rPr lang="en-GB" dirty="0" smtClean="0"/>
                        <a:t>Five designs from:</a:t>
                      </a:r>
                    </a:p>
                    <a:p>
                      <a:pPr marL="285750" indent="-285750">
                        <a:buFont typeface="Arial" panose="020B0604020202020204" pitchFamily="34" charset="0"/>
                        <a:buChar char="•"/>
                      </a:pPr>
                      <a:r>
                        <a:rPr lang="en-GB" dirty="0" smtClean="0"/>
                        <a:t>graphic</a:t>
                      </a:r>
                      <a:r>
                        <a:rPr lang="en-GB" baseline="0" dirty="0" smtClean="0"/>
                        <a:t>s</a:t>
                      </a:r>
                      <a:endParaRPr lang="en-GB" dirty="0" smtClean="0"/>
                    </a:p>
                    <a:p>
                      <a:pPr marL="285750" indent="-285750">
                        <a:buFont typeface="Arial" panose="020B0604020202020204" pitchFamily="34" charset="0"/>
                        <a:buChar char="•"/>
                      </a:pPr>
                      <a:r>
                        <a:rPr lang="en-GB" dirty="0" smtClean="0"/>
                        <a:t>product design</a:t>
                      </a:r>
                    </a:p>
                    <a:p>
                      <a:pPr marL="285750" indent="-285750">
                        <a:buFont typeface="Arial" panose="020B0604020202020204" pitchFamily="34" charset="0"/>
                        <a:buChar char="•"/>
                      </a:pPr>
                      <a:r>
                        <a:rPr lang="en-GB" dirty="0" smtClean="0"/>
                        <a:t>interior/environmental/ architectural design</a:t>
                      </a:r>
                    </a:p>
                    <a:p>
                      <a:pPr marL="285750" indent="-285750">
                        <a:buFont typeface="Arial" panose="020B0604020202020204" pitchFamily="34" charset="0"/>
                        <a:buChar char="•"/>
                      </a:pPr>
                      <a:r>
                        <a:rPr lang="en-GB" dirty="0" smtClean="0"/>
                        <a:t>jewellery</a:t>
                      </a:r>
                    </a:p>
                    <a:p>
                      <a:pPr marL="285750" indent="-285750">
                        <a:buFont typeface="Arial" panose="020B0604020202020204" pitchFamily="34" charset="0"/>
                        <a:buChar char="•"/>
                      </a:pPr>
                      <a:r>
                        <a:rPr lang="en-GB" dirty="0" smtClean="0"/>
                        <a:t>f</a:t>
                      </a:r>
                      <a:r>
                        <a:rPr lang="en-GB" smtClean="0"/>
                        <a:t>ashion/textiles</a:t>
                      </a:r>
                      <a:endParaRPr lang="en-GB" dirty="0" smtClean="0"/>
                    </a:p>
                  </a:txBody>
                  <a:tcPr/>
                </a:tc>
                <a:extLst>
                  <a:ext uri="{0D108BD9-81ED-4DB2-BD59-A6C34878D82A}">
                    <a16:rowId xmlns:a16="http://schemas.microsoft.com/office/drawing/2014/main" val="3043809618"/>
                  </a:ext>
                </a:extLst>
              </a:tr>
              <a:tr h="370840">
                <a:tc>
                  <a:txBody>
                    <a:bodyPr/>
                    <a:lstStyle/>
                    <a:p>
                      <a:pPr marL="0" indent="0">
                        <a:buFont typeface="Arial" panose="020B0604020202020204" pitchFamily="34" charset="0"/>
                        <a:buNone/>
                      </a:pPr>
                      <a:r>
                        <a:rPr lang="en-GB" b="1" dirty="0" smtClean="0"/>
                        <a:t>Prompts</a:t>
                      </a:r>
                      <a:endParaRPr lang="en-GB" b="1" dirty="0"/>
                    </a:p>
                  </a:txBody>
                  <a:tcPr/>
                </a:tc>
                <a:tc>
                  <a:txBody>
                    <a:bodyPr/>
                    <a:lstStyle/>
                    <a:p>
                      <a:pPr marL="0" indent="0">
                        <a:buFont typeface="Arial" panose="020B0604020202020204" pitchFamily="34" charset="0"/>
                        <a:buNone/>
                      </a:pPr>
                      <a:r>
                        <a:rPr lang="en-GB" dirty="0" smtClean="0"/>
                        <a:t>Similar selection of prompts used in</a:t>
                      </a:r>
                      <a:r>
                        <a:rPr lang="en-GB" baseline="0" dirty="0" smtClean="0"/>
                        <a:t> both types of questions to test understanding of concepts</a:t>
                      </a:r>
                      <a:endParaRPr lang="en-GB" dirty="0" smtClean="0"/>
                    </a:p>
                  </a:txBody>
                  <a:tcPr/>
                </a:tc>
                <a:tc>
                  <a:txBody>
                    <a:bodyPr/>
                    <a:lstStyle/>
                    <a:p>
                      <a:pPr marL="285750" indent="-285750">
                        <a:buFont typeface="Arial" panose="020B0604020202020204" pitchFamily="34" charset="0"/>
                        <a:buChar char="•"/>
                      </a:pPr>
                      <a:r>
                        <a:rPr lang="en-GB" dirty="0" smtClean="0"/>
                        <a:t>Different selection of prompts used in mandatory and optional questions to test understanding of concepts</a:t>
                      </a:r>
                    </a:p>
                  </a:txBody>
                  <a:tcPr/>
                </a:tc>
                <a:extLst>
                  <a:ext uri="{0D108BD9-81ED-4DB2-BD59-A6C34878D82A}">
                    <a16:rowId xmlns:a16="http://schemas.microsoft.com/office/drawing/2014/main" val="2531738536"/>
                  </a:ext>
                </a:extLst>
              </a:tr>
            </a:tbl>
          </a:graphicData>
        </a:graphic>
      </p:graphicFrame>
    </p:spTree>
    <p:extLst>
      <p:ext uri="{BB962C8B-B14F-4D97-AF65-F5344CB8AC3E}">
        <p14:creationId xmlns:p14="http://schemas.microsoft.com/office/powerpoint/2010/main" val="36742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467544" y="548680"/>
          <a:ext cx="8229600" cy="5217160"/>
        </p:xfrm>
        <a:graphic>
          <a:graphicData uri="http://schemas.openxmlformats.org/drawingml/2006/table">
            <a:tbl>
              <a:tblPr firstRow="1" bandRow="1">
                <a:tableStyleId>{5C22544A-7EE6-4342-B048-85BDC9FD1C3A}</a:tableStyleId>
              </a:tblPr>
              <a:tblGrid>
                <a:gridCol w="1655414">
                  <a:extLst>
                    <a:ext uri="{9D8B030D-6E8A-4147-A177-3AD203B41FA5}">
                      <a16:colId xmlns:a16="http://schemas.microsoft.com/office/drawing/2014/main" val="338677870"/>
                    </a:ext>
                  </a:extLst>
                </a:gridCol>
                <a:gridCol w="3313138">
                  <a:extLst>
                    <a:ext uri="{9D8B030D-6E8A-4147-A177-3AD203B41FA5}">
                      <a16:colId xmlns:a16="http://schemas.microsoft.com/office/drawing/2014/main" val="2794166931"/>
                    </a:ext>
                  </a:extLst>
                </a:gridCol>
                <a:gridCol w="3261048">
                  <a:extLst>
                    <a:ext uri="{9D8B030D-6E8A-4147-A177-3AD203B41FA5}">
                      <a16:colId xmlns:a16="http://schemas.microsoft.com/office/drawing/2014/main" val="2460379593"/>
                    </a:ext>
                  </a:extLst>
                </a:gridCol>
              </a:tblGrid>
              <a:tr h="370840">
                <a:tc>
                  <a:txBody>
                    <a:bodyPr/>
                    <a:lstStyle/>
                    <a:p>
                      <a:endParaRPr lang="en-GB" dirty="0"/>
                    </a:p>
                  </a:txBody>
                  <a:tcPr/>
                </a:tc>
                <a:tc>
                  <a:txBody>
                    <a:bodyPr/>
                    <a:lstStyle/>
                    <a:p>
                      <a:r>
                        <a:rPr lang="en-GB" dirty="0" smtClean="0"/>
                        <a:t>Up</a:t>
                      </a:r>
                      <a:r>
                        <a:rPr lang="en-GB" baseline="0" dirty="0" smtClean="0"/>
                        <a:t> to 2018</a:t>
                      </a:r>
                      <a:endParaRPr lang="en-GB" dirty="0"/>
                    </a:p>
                  </a:txBody>
                  <a:tcPr/>
                </a:tc>
                <a:tc>
                  <a:txBody>
                    <a:bodyPr/>
                    <a:lstStyle/>
                    <a:p>
                      <a:r>
                        <a:rPr lang="en-GB" dirty="0" smtClean="0"/>
                        <a:t>2019</a:t>
                      </a:r>
                      <a:endParaRPr lang="en-GB" dirty="0"/>
                    </a:p>
                  </a:txBody>
                  <a:tcPr/>
                </a:tc>
                <a:extLst>
                  <a:ext uri="{0D108BD9-81ED-4DB2-BD59-A6C34878D82A}">
                    <a16:rowId xmlns:a16="http://schemas.microsoft.com/office/drawing/2014/main" val="2741537275"/>
                  </a:ext>
                </a:extLst>
              </a:tr>
              <a:tr h="370840">
                <a:tc rowSpan="5">
                  <a:txBody>
                    <a:bodyPr/>
                    <a:lstStyle/>
                    <a:p>
                      <a:r>
                        <a:rPr lang="en-GB" b="1" dirty="0" smtClean="0"/>
                        <a:t>Testing the knowledge and understanding of artists and designers studied on the course</a:t>
                      </a:r>
                      <a:endParaRPr lang="en-GB" b="1" dirty="0"/>
                    </a:p>
                  </a:txBody>
                  <a:tcPr/>
                </a:tc>
                <a:tc>
                  <a:txBody>
                    <a:bodyPr/>
                    <a:lstStyle/>
                    <a:p>
                      <a:pPr marL="0" indent="0">
                        <a:buFont typeface="Arial" panose="020B0604020202020204" pitchFamily="34" charset="0"/>
                        <a:buNone/>
                      </a:pPr>
                      <a:r>
                        <a:rPr lang="en-GB" dirty="0" smtClean="0"/>
                        <a:t>Candidates selected one from questions 3</a:t>
                      </a:r>
                      <a:r>
                        <a:rPr lang="en-GB" baseline="0" dirty="0" smtClean="0"/>
                        <a:t> and </a:t>
                      </a:r>
                      <a:r>
                        <a:rPr lang="en-GB" dirty="0" smtClean="0"/>
                        <a:t>4</a:t>
                      </a:r>
                      <a:r>
                        <a:rPr lang="en-GB" baseline="0" dirty="0" smtClean="0"/>
                        <a:t> and one from questions </a:t>
                      </a:r>
                      <a:r>
                        <a:rPr lang="en-GB" dirty="0" smtClean="0"/>
                        <a:t>7</a:t>
                      </a:r>
                      <a:r>
                        <a:rPr lang="en-GB" baseline="0" dirty="0" smtClean="0"/>
                        <a:t> and 8</a:t>
                      </a:r>
                      <a:r>
                        <a:rPr lang="en-GB" dirty="0" smtClean="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Questions 1 and 7 are mandatory</a:t>
                      </a:r>
                    </a:p>
                  </a:txBody>
                  <a:tcPr/>
                </a:tc>
                <a:extLst>
                  <a:ext uri="{0D108BD9-81ED-4DB2-BD59-A6C34878D82A}">
                    <a16:rowId xmlns:a16="http://schemas.microsoft.com/office/drawing/2014/main" val="2439969748"/>
                  </a:ext>
                </a:extLst>
              </a:tr>
              <a:tr h="370840">
                <a:tc vMerge="1">
                  <a:txBody>
                    <a:bodyPr/>
                    <a:lstStyle/>
                    <a:p>
                      <a:endParaRPr lang="en-GB" b="1"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t>2 x 20</a:t>
                      </a:r>
                      <a:r>
                        <a:rPr lang="en-GB" dirty="0" smtClean="0"/>
                        <a:t> </a:t>
                      </a:r>
                      <a:r>
                        <a:rPr lang="en-GB" b="1" dirty="0" smtClean="0"/>
                        <a:t>marks</a:t>
                      </a:r>
                      <a:r>
                        <a:rPr lang="en-GB" dirty="0" smtClean="0"/>
                        <a:t> each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Total </a:t>
                      </a:r>
                      <a:r>
                        <a:rPr lang="en-GB" b="1" dirty="0" smtClean="0"/>
                        <a:t>40 marks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t>2 x 10</a:t>
                      </a:r>
                      <a:r>
                        <a:rPr lang="en-GB" dirty="0" smtClean="0"/>
                        <a:t> </a:t>
                      </a:r>
                      <a:r>
                        <a:rPr lang="en-GB" b="1" dirty="0" smtClean="0"/>
                        <a:t>marks</a:t>
                      </a:r>
                      <a:r>
                        <a:rPr lang="en-GB" dirty="0" smtClean="0"/>
                        <a:t> each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Total </a:t>
                      </a:r>
                      <a:r>
                        <a:rPr lang="en-GB" b="1" dirty="0" smtClean="0"/>
                        <a:t>20 marks</a:t>
                      </a:r>
                    </a:p>
                  </a:txBody>
                  <a:tcPr/>
                </a:tc>
                <a:extLst>
                  <a:ext uri="{0D108BD9-81ED-4DB2-BD59-A6C34878D82A}">
                    <a16:rowId xmlns:a16="http://schemas.microsoft.com/office/drawing/2014/main" val="3662249169"/>
                  </a:ext>
                </a:extLst>
              </a:tr>
              <a:tr h="370840">
                <a:tc vMerge="1">
                  <a:txBody>
                    <a:bodyPr/>
                    <a:lstStyle/>
                    <a:p>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Questions</a:t>
                      </a:r>
                      <a:r>
                        <a:rPr lang="en-GB" b="0" baseline="0" dirty="0" smtClean="0"/>
                        <a:t> split into part (a) and part (b)</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No part (a) or (b)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smtClean="0"/>
                    </a:p>
                  </a:txBody>
                  <a:tcPr/>
                </a:tc>
                <a:extLst>
                  <a:ext uri="{0D108BD9-81ED-4DB2-BD59-A6C34878D82A}">
                    <a16:rowId xmlns:a16="http://schemas.microsoft.com/office/drawing/2014/main" val="3261490576"/>
                  </a:ext>
                </a:extLst>
              </a:tr>
              <a:tr h="111252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Command words: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Select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Discuss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Explain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Command words: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Select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Explain</a:t>
                      </a:r>
                    </a:p>
                  </a:txBody>
                  <a:tcPr/>
                </a:tc>
                <a:extLst>
                  <a:ext uri="{0D108BD9-81ED-4DB2-BD59-A6C34878D82A}">
                    <a16:rowId xmlns:a16="http://schemas.microsoft.com/office/drawing/2014/main" val="954775736"/>
                  </a:ext>
                </a:extLst>
              </a:tr>
              <a:tr h="1112520">
                <a:tc vMerge="1">
                  <a:txBody>
                    <a:bodyPr/>
                    <a:lstStyle/>
                    <a:p>
                      <a:endParaRPr lang="en-GB" b="1"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Sampled</a:t>
                      </a:r>
                      <a:r>
                        <a:rPr lang="en-GB" b="0" baseline="0" dirty="0" smtClean="0"/>
                        <a:t> from candidates’ learning on the course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Candidates selected artworks/designs from the range they had studied</a:t>
                      </a:r>
                      <a:endParaRPr lang="en-GB" b="0" dirty="0" smtClean="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Samples from candidates’ learning on the course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Candidates select one artwork and one design from the range they have studied</a:t>
                      </a:r>
                    </a:p>
                  </a:txBody>
                  <a:tcPr/>
                </a:tc>
                <a:extLst>
                  <a:ext uri="{0D108BD9-81ED-4DB2-BD59-A6C34878D82A}">
                    <a16:rowId xmlns:a16="http://schemas.microsoft.com/office/drawing/2014/main" val="2047213468"/>
                  </a:ext>
                </a:extLst>
              </a:tr>
            </a:tbl>
          </a:graphicData>
        </a:graphic>
      </p:graphicFrame>
    </p:spTree>
    <p:extLst>
      <p:ext uri="{BB962C8B-B14F-4D97-AF65-F5344CB8AC3E}">
        <p14:creationId xmlns:p14="http://schemas.microsoft.com/office/powerpoint/2010/main" val="1207450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467544" y="764704"/>
          <a:ext cx="8229600" cy="4914880"/>
        </p:xfrm>
        <a:graphic>
          <a:graphicData uri="http://schemas.openxmlformats.org/drawingml/2006/table">
            <a:tbl>
              <a:tblPr firstRow="1" bandRow="1">
                <a:tableStyleId>{5C22544A-7EE6-4342-B048-85BDC9FD1C3A}</a:tableStyleId>
              </a:tblPr>
              <a:tblGrid>
                <a:gridCol w="1655414">
                  <a:extLst>
                    <a:ext uri="{9D8B030D-6E8A-4147-A177-3AD203B41FA5}">
                      <a16:colId xmlns:a16="http://schemas.microsoft.com/office/drawing/2014/main" val="338677870"/>
                    </a:ext>
                  </a:extLst>
                </a:gridCol>
                <a:gridCol w="3313138">
                  <a:extLst>
                    <a:ext uri="{9D8B030D-6E8A-4147-A177-3AD203B41FA5}">
                      <a16:colId xmlns:a16="http://schemas.microsoft.com/office/drawing/2014/main" val="2794166931"/>
                    </a:ext>
                  </a:extLst>
                </a:gridCol>
                <a:gridCol w="3261048">
                  <a:extLst>
                    <a:ext uri="{9D8B030D-6E8A-4147-A177-3AD203B41FA5}">
                      <a16:colId xmlns:a16="http://schemas.microsoft.com/office/drawing/2014/main" val="2460379593"/>
                    </a:ext>
                  </a:extLst>
                </a:gridCol>
              </a:tblGrid>
              <a:tr h="370840">
                <a:tc>
                  <a:txBody>
                    <a:bodyPr/>
                    <a:lstStyle/>
                    <a:p>
                      <a:endParaRPr lang="en-GB" dirty="0"/>
                    </a:p>
                  </a:txBody>
                  <a:tcPr/>
                </a:tc>
                <a:tc>
                  <a:txBody>
                    <a:bodyPr/>
                    <a:lstStyle/>
                    <a:p>
                      <a:r>
                        <a:rPr lang="en-GB" dirty="0" smtClean="0"/>
                        <a:t>Up</a:t>
                      </a:r>
                      <a:r>
                        <a:rPr lang="en-GB" baseline="0" dirty="0" smtClean="0"/>
                        <a:t> to 2018</a:t>
                      </a:r>
                      <a:endParaRPr lang="en-GB" dirty="0"/>
                    </a:p>
                  </a:txBody>
                  <a:tcPr/>
                </a:tc>
                <a:tc>
                  <a:txBody>
                    <a:bodyPr/>
                    <a:lstStyle/>
                    <a:p>
                      <a:r>
                        <a:rPr lang="en-GB" dirty="0" smtClean="0"/>
                        <a:t>2019</a:t>
                      </a:r>
                      <a:endParaRPr lang="en-GB" dirty="0"/>
                    </a:p>
                  </a:txBody>
                  <a:tcPr/>
                </a:tc>
                <a:extLst>
                  <a:ext uri="{0D108BD9-81ED-4DB2-BD59-A6C34878D82A}">
                    <a16:rowId xmlns:a16="http://schemas.microsoft.com/office/drawing/2014/main" val="2741537275"/>
                  </a:ext>
                </a:extLst>
              </a:tr>
              <a:tr h="1069320">
                <a:tc rowSpan="3">
                  <a:txBody>
                    <a:bodyPr/>
                    <a:lstStyle/>
                    <a:p>
                      <a:r>
                        <a:rPr lang="en-GB" b="1" dirty="0" smtClean="0"/>
                        <a:t>Testing the knowledge and understanding of artists and designers studied on the course (cont.)</a:t>
                      </a:r>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Optionality within the question – candidates could answer on </a:t>
                      </a:r>
                      <a:r>
                        <a:rPr lang="en-GB" b="0" baseline="0" dirty="0" smtClean="0"/>
                        <a:t>one or more artworks and designs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Candidates must answer on </a:t>
                      </a:r>
                      <a:r>
                        <a:rPr lang="en-GB" b="1" dirty="0" smtClean="0"/>
                        <a:t>one</a:t>
                      </a:r>
                      <a:r>
                        <a:rPr lang="en-GB" b="0" dirty="0" smtClean="0"/>
                        <a:t> selected artwork and </a:t>
                      </a:r>
                      <a:r>
                        <a:rPr lang="en-GB" b="1" dirty="0" smtClean="0"/>
                        <a:t>one</a:t>
                      </a:r>
                      <a:r>
                        <a:rPr lang="en-GB" b="0" dirty="0" smtClean="0"/>
                        <a:t> selected design</a:t>
                      </a:r>
                    </a:p>
                  </a:txBody>
                  <a:tcPr/>
                </a:tc>
                <a:extLst>
                  <a:ext uri="{0D108BD9-81ED-4DB2-BD59-A6C34878D82A}">
                    <a16:rowId xmlns:a16="http://schemas.microsoft.com/office/drawing/2014/main" val="2439969748"/>
                  </a:ext>
                </a:extLst>
              </a:tr>
              <a:tr h="1656184">
                <a:tc vMerge="1">
                  <a:txBody>
                    <a:bodyPr/>
                    <a:lstStyle/>
                    <a:p>
                      <a:endParaRPr lang="en-GB"/>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Prompts selected from subject specific terms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Candidates could respond to one or both prompts in part (a)</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Prompts allow candidates to demonstrate their accumulated knowledge and understanding of a selected artwork/design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Candidates must respond to all prompts</a:t>
                      </a:r>
                    </a:p>
                  </a:txBody>
                  <a:tcPr/>
                </a:tc>
                <a:extLst>
                  <a:ext uri="{0D108BD9-81ED-4DB2-BD59-A6C34878D82A}">
                    <a16:rowId xmlns:a16="http://schemas.microsoft.com/office/drawing/2014/main" val="4135100895"/>
                  </a:ext>
                </a:extLst>
              </a:tr>
              <a:tr h="370840">
                <a:tc vMerge="1">
                  <a:txBody>
                    <a:bodyPr/>
                    <a:lstStyle/>
                    <a:p>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baseline="0" dirty="0" smtClean="0"/>
                        <a:t>10 marks </a:t>
                      </a:r>
                      <a:r>
                        <a:rPr lang="en-GB" b="0" baseline="0" dirty="0" smtClean="0"/>
                        <a:t>were available within each 20 mark question for explaining the impact of social cultural and/or other factors on the selected artwork(s)/design(s)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smtClean="0"/>
                        <a:t>4 marks </a:t>
                      </a:r>
                      <a:r>
                        <a:rPr lang="en-GB" b="0" baseline="0" dirty="0" smtClean="0"/>
                        <a:t>are available within each 10 mark question for explaining the impact of social cultural and/or other factors on the selected artwork/design</a:t>
                      </a:r>
                      <a:endParaRPr lang="en-GB" b="0" dirty="0" smtClean="0"/>
                    </a:p>
                  </a:txBody>
                  <a:tcPr/>
                </a:tc>
                <a:extLst>
                  <a:ext uri="{0D108BD9-81ED-4DB2-BD59-A6C34878D82A}">
                    <a16:rowId xmlns:a16="http://schemas.microsoft.com/office/drawing/2014/main" val="2772124784"/>
                  </a:ext>
                </a:extLst>
              </a:tr>
            </a:tbl>
          </a:graphicData>
        </a:graphic>
      </p:graphicFrame>
    </p:spTree>
    <p:extLst>
      <p:ext uri="{BB962C8B-B14F-4D97-AF65-F5344CB8AC3E}">
        <p14:creationId xmlns:p14="http://schemas.microsoft.com/office/powerpoint/2010/main" val="37623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2" y="452460"/>
            <a:ext cx="8229600" cy="50346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800" b="1" i="0" u="none" strike="noStrike" kern="0" cap="none" spc="0" normalizeH="0" baseline="0" noProof="0" dirty="0" smtClean="0">
                <a:ln>
                  <a:noFill/>
                </a:ln>
                <a:solidFill>
                  <a:prstClr val="black"/>
                </a:solidFill>
                <a:effectLst/>
                <a:uLnTx/>
                <a:uFillTx/>
                <a:latin typeface="Arial" pitchFamily="34" charset="0"/>
                <a:ea typeface="+mj-ea"/>
                <a:cs typeface="+mj-cs"/>
              </a:rPr>
              <a:t>Mandatory questions – prompts </a:t>
            </a:r>
            <a:endParaRPr kumimoji="0" lang="en-US" sz="28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268760"/>
            <a:ext cx="7777162" cy="4968552"/>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16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p:txBody>
      </p:sp>
      <p:graphicFrame>
        <p:nvGraphicFramePr>
          <p:cNvPr id="2" name="Table 1"/>
          <p:cNvGraphicFramePr>
            <a:graphicFrameLocks noGrp="1"/>
          </p:cNvGraphicFramePr>
          <p:nvPr>
            <p:extLst/>
          </p:nvPr>
        </p:nvGraphicFramePr>
        <p:xfrm>
          <a:off x="468312" y="955921"/>
          <a:ext cx="8136136" cy="5034280"/>
        </p:xfrm>
        <a:graphic>
          <a:graphicData uri="http://schemas.openxmlformats.org/drawingml/2006/table">
            <a:tbl>
              <a:tblPr firstRow="1" bandRow="1">
                <a:tableStyleId>{5C22544A-7EE6-4342-B048-85BDC9FD1C3A}</a:tableStyleId>
              </a:tblPr>
              <a:tblGrid>
                <a:gridCol w="4068068">
                  <a:extLst>
                    <a:ext uri="{9D8B030D-6E8A-4147-A177-3AD203B41FA5}">
                      <a16:colId xmlns:a16="http://schemas.microsoft.com/office/drawing/2014/main" val="3990646499"/>
                    </a:ext>
                  </a:extLst>
                </a:gridCol>
                <a:gridCol w="4068068">
                  <a:extLst>
                    <a:ext uri="{9D8B030D-6E8A-4147-A177-3AD203B41FA5}">
                      <a16:colId xmlns:a16="http://schemas.microsoft.com/office/drawing/2014/main" val="1797135606"/>
                    </a:ext>
                  </a:extLst>
                </a:gridCol>
              </a:tblGrid>
              <a:tr h="370840">
                <a:tc>
                  <a:txBody>
                    <a:bodyPr/>
                    <a:lstStyle/>
                    <a:p>
                      <a:r>
                        <a:rPr lang="en-GB" dirty="0" smtClean="0"/>
                        <a:t>Expressive Art Studies</a:t>
                      </a:r>
                      <a:r>
                        <a:rPr lang="en-GB" baseline="0" dirty="0" smtClean="0"/>
                        <a:t> </a:t>
                      </a:r>
                      <a:r>
                        <a:rPr lang="en-GB" dirty="0" smtClean="0"/>
                        <a:t>Question 1</a:t>
                      </a:r>
                      <a:endParaRPr lang="en-GB" dirty="0"/>
                    </a:p>
                  </a:txBody>
                  <a:tcPr/>
                </a:tc>
                <a:tc>
                  <a:txBody>
                    <a:bodyPr/>
                    <a:lstStyle/>
                    <a:p>
                      <a:r>
                        <a:rPr lang="en-GB" dirty="0" smtClean="0"/>
                        <a:t>Design</a:t>
                      </a:r>
                      <a:r>
                        <a:rPr lang="en-GB" baseline="0" dirty="0" smtClean="0"/>
                        <a:t> Studies </a:t>
                      </a:r>
                      <a:r>
                        <a:rPr lang="en-GB" dirty="0" smtClean="0"/>
                        <a:t>Question 7</a:t>
                      </a:r>
                      <a:endParaRPr lang="en-GB" dirty="0"/>
                    </a:p>
                  </a:txBody>
                  <a:tcPr/>
                </a:tc>
                <a:extLst>
                  <a:ext uri="{0D108BD9-81ED-4DB2-BD59-A6C34878D82A}">
                    <a16:rowId xmlns:a16="http://schemas.microsoft.com/office/drawing/2014/main" val="2454426462"/>
                  </a:ext>
                </a:extLst>
              </a:tr>
              <a:tr h="370840">
                <a:tc>
                  <a:txBody>
                    <a:bodyPr/>
                    <a:lstStyle/>
                    <a:p>
                      <a:r>
                        <a:rPr lang="en-GB" sz="1800" b="1" i="0" u="none" strike="noStrike" kern="1200" baseline="0" dirty="0" smtClean="0">
                          <a:solidFill>
                            <a:schemeClr val="dk1"/>
                          </a:solidFill>
                          <a:latin typeface="+mn-lt"/>
                          <a:ea typeface="+mn-ea"/>
                          <a:cs typeface="+mn-cs"/>
                        </a:rPr>
                        <a:t>One </a:t>
                      </a:r>
                      <a:r>
                        <a:rPr lang="en-GB" sz="1800" b="0" i="0" u="none" strike="noStrike" kern="1200" baseline="0" dirty="0" smtClean="0">
                          <a:solidFill>
                            <a:schemeClr val="dk1"/>
                          </a:solidFill>
                          <a:latin typeface="+mn-lt"/>
                          <a:ea typeface="+mn-ea"/>
                          <a:cs typeface="+mn-cs"/>
                        </a:rPr>
                        <a:t>from: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materials and/or technology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scale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techniques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working methods </a:t>
                      </a:r>
                    </a:p>
                  </a:txBody>
                  <a:tcPr/>
                </a:tc>
                <a:tc>
                  <a:txBody>
                    <a:bodyPr/>
                    <a:lstStyle/>
                    <a:p>
                      <a:r>
                        <a:rPr lang="en-GB" sz="1800" b="1" i="0" u="none" strike="noStrike" kern="1200" baseline="0" dirty="0" smtClean="0">
                          <a:solidFill>
                            <a:schemeClr val="dk1"/>
                          </a:solidFill>
                          <a:latin typeface="+mn-lt"/>
                          <a:ea typeface="+mn-ea"/>
                          <a:cs typeface="+mn-cs"/>
                        </a:rPr>
                        <a:t>One </a:t>
                      </a:r>
                      <a:r>
                        <a:rPr lang="en-GB" sz="1800" b="0" i="0" u="none" strike="noStrike" kern="1200" baseline="0" dirty="0" smtClean="0">
                          <a:solidFill>
                            <a:schemeClr val="dk1"/>
                          </a:solidFill>
                          <a:latin typeface="+mn-lt"/>
                          <a:ea typeface="+mn-ea"/>
                          <a:cs typeface="+mn-cs"/>
                        </a:rPr>
                        <a:t>from: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function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materials and/or technology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techniques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working methods </a:t>
                      </a:r>
                    </a:p>
                  </a:txBody>
                  <a:tcPr/>
                </a:tc>
                <a:extLst>
                  <a:ext uri="{0D108BD9-81ED-4DB2-BD59-A6C34878D82A}">
                    <a16:rowId xmlns:a16="http://schemas.microsoft.com/office/drawing/2014/main" val="2429426450"/>
                  </a:ext>
                </a:extLst>
              </a:tr>
              <a:tr h="370840">
                <a:tc>
                  <a:txBody>
                    <a:bodyPr/>
                    <a:lstStyle/>
                    <a:p>
                      <a:r>
                        <a:rPr lang="en-GB" sz="1800" b="0" i="0" u="none" strike="noStrike" kern="1200" baseline="0" dirty="0" smtClean="0">
                          <a:solidFill>
                            <a:schemeClr val="dk1"/>
                          </a:solidFill>
                          <a:latin typeface="+mn-lt"/>
                          <a:ea typeface="+mn-ea"/>
                          <a:cs typeface="+mn-cs"/>
                        </a:rPr>
                        <a:t>and </a:t>
                      </a:r>
                      <a:r>
                        <a:rPr lang="en-GB" sz="1800" b="1" i="0" u="none" strike="noStrike" kern="1200" baseline="0" dirty="0" smtClean="0">
                          <a:solidFill>
                            <a:schemeClr val="dk1"/>
                          </a:solidFill>
                          <a:latin typeface="+mn-lt"/>
                          <a:ea typeface="+mn-ea"/>
                          <a:cs typeface="+mn-cs"/>
                        </a:rPr>
                        <a:t>one</a:t>
                      </a:r>
                      <a:r>
                        <a:rPr lang="en-GB" sz="1800" b="0" i="0" u="none" strike="noStrike" kern="1200" baseline="0" dirty="0" smtClean="0">
                          <a:solidFill>
                            <a:schemeClr val="dk1"/>
                          </a:solidFill>
                          <a:latin typeface="+mn-lt"/>
                          <a:ea typeface="+mn-ea"/>
                          <a:cs typeface="+mn-cs"/>
                        </a:rPr>
                        <a:t> from: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choice of subject matter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mood and atmosphere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style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a:t>
                      </a:r>
                      <a:r>
                        <a:rPr lang="en-GB" sz="1800" b="1" i="0" u="none" strike="noStrike" kern="1200" baseline="0" dirty="0" smtClean="0">
                          <a:solidFill>
                            <a:schemeClr val="dk1"/>
                          </a:solidFill>
                          <a:latin typeface="+mn-lt"/>
                          <a:ea typeface="+mn-ea"/>
                          <a:cs typeface="+mn-cs"/>
                        </a:rPr>
                        <a:t>one </a:t>
                      </a:r>
                      <a:r>
                        <a:rPr lang="en-GB" sz="1800" b="0" i="0" u="none" strike="noStrike" kern="1200" baseline="0" dirty="0" smtClean="0">
                          <a:solidFill>
                            <a:schemeClr val="dk1"/>
                          </a:solidFill>
                          <a:latin typeface="+mn-lt"/>
                          <a:ea typeface="+mn-ea"/>
                          <a:cs typeface="+mn-cs"/>
                        </a:rPr>
                        <a:t>visual element from line, tone, colour, texture, shape, form, pattern (selected by the candidate) </a:t>
                      </a:r>
                    </a:p>
                  </a:txBody>
                  <a:tcPr/>
                </a:tc>
                <a:tc>
                  <a:txBody>
                    <a:bodyPr/>
                    <a:lstStyle/>
                    <a:p>
                      <a:r>
                        <a:rPr lang="en-GB" sz="1800" b="0" i="0" u="none" strike="noStrike" kern="1200" baseline="0" dirty="0" smtClean="0">
                          <a:solidFill>
                            <a:schemeClr val="dk1"/>
                          </a:solidFill>
                          <a:latin typeface="+mn-lt"/>
                          <a:ea typeface="+mn-ea"/>
                          <a:cs typeface="+mn-cs"/>
                        </a:rPr>
                        <a:t>and </a:t>
                      </a:r>
                      <a:r>
                        <a:rPr lang="en-GB" sz="1800" b="1" i="0" u="none" strike="noStrike" kern="1200" baseline="0" dirty="0" smtClean="0">
                          <a:solidFill>
                            <a:schemeClr val="dk1"/>
                          </a:solidFill>
                          <a:latin typeface="+mn-lt"/>
                          <a:ea typeface="+mn-ea"/>
                          <a:cs typeface="+mn-cs"/>
                        </a:rPr>
                        <a:t>one</a:t>
                      </a:r>
                      <a:r>
                        <a:rPr lang="en-GB" sz="1800" b="0" i="0" u="none" strike="noStrike" kern="1200" baseline="0" dirty="0" smtClean="0">
                          <a:solidFill>
                            <a:schemeClr val="dk1"/>
                          </a:solidFill>
                          <a:latin typeface="+mn-lt"/>
                          <a:ea typeface="+mn-ea"/>
                          <a:cs typeface="+mn-cs"/>
                        </a:rPr>
                        <a:t> from: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aesthetics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style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consideration of target market/audience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a:t>
                      </a:r>
                      <a:r>
                        <a:rPr lang="en-GB" sz="1800" b="1" i="0" u="none" strike="noStrike" kern="1200" baseline="0" dirty="0" smtClean="0">
                          <a:solidFill>
                            <a:schemeClr val="dk1"/>
                          </a:solidFill>
                          <a:latin typeface="+mn-lt"/>
                          <a:ea typeface="+mn-ea"/>
                          <a:cs typeface="+mn-cs"/>
                        </a:rPr>
                        <a:t>one </a:t>
                      </a:r>
                      <a:r>
                        <a:rPr lang="en-GB" sz="1800" b="0" i="0" u="none" strike="noStrike" kern="1200" baseline="0" dirty="0" smtClean="0">
                          <a:solidFill>
                            <a:schemeClr val="dk1"/>
                          </a:solidFill>
                          <a:latin typeface="+mn-lt"/>
                          <a:ea typeface="+mn-ea"/>
                          <a:cs typeface="+mn-cs"/>
                        </a:rPr>
                        <a:t>visual element from line, tone, colour, texture, shape, form, pattern (selected by the candidate) </a:t>
                      </a:r>
                    </a:p>
                  </a:txBody>
                  <a:tcPr/>
                </a:tc>
                <a:extLst>
                  <a:ext uri="{0D108BD9-81ED-4DB2-BD59-A6C34878D82A}">
                    <a16:rowId xmlns:a16="http://schemas.microsoft.com/office/drawing/2014/main" val="433423142"/>
                  </a:ext>
                </a:extLst>
              </a:tr>
              <a:tr h="370840">
                <a:tc>
                  <a:txBody>
                    <a:bodyPr/>
                    <a:lstStyle/>
                    <a:p>
                      <a:r>
                        <a:rPr lang="en-GB" sz="1800" b="0" i="0" u="none" strike="noStrike" kern="1200" baseline="0" dirty="0" smtClean="0">
                          <a:solidFill>
                            <a:schemeClr val="dk1"/>
                          </a:solidFill>
                          <a:latin typeface="+mn-lt"/>
                          <a:ea typeface="+mn-ea"/>
                          <a:cs typeface="+mn-cs"/>
                        </a:rPr>
                        <a:t>and: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impact of social, cultural, and/or other influences </a:t>
                      </a:r>
                    </a:p>
                  </a:txBody>
                  <a:tcPr/>
                </a:tc>
                <a:tc>
                  <a:txBody>
                    <a:bodyPr/>
                    <a:lstStyle/>
                    <a:p>
                      <a:r>
                        <a:rPr lang="en-GB" sz="1800" b="0" i="0" u="none" strike="noStrike" kern="1200" baseline="0" dirty="0" smtClean="0">
                          <a:solidFill>
                            <a:schemeClr val="dk1"/>
                          </a:solidFill>
                          <a:latin typeface="+mn-lt"/>
                          <a:ea typeface="+mn-ea"/>
                          <a:cs typeface="+mn-cs"/>
                        </a:rPr>
                        <a:t>and: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impact of social, cultural, and/or other influences</a:t>
                      </a:r>
                    </a:p>
                  </a:txBody>
                  <a:tcPr/>
                </a:tc>
                <a:extLst>
                  <a:ext uri="{0D108BD9-81ED-4DB2-BD59-A6C34878D82A}">
                    <a16:rowId xmlns:a16="http://schemas.microsoft.com/office/drawing/2014/main" val="2372684645"/>
                  </a:ext>
                </a:extLst>
              </a:tr>
            </a:tbl>
          </a:graphicData>
        </a:graphic>
      </p:graphicFrame>
    </p:spTree>
    <p:extLst>
      <p:ext uri="{BB962C8B-B14F-4D97-AF65-F5344CB8AC3E}">
        <p14:creationId xmlns:p14="http://schemas.microsoft.com/office/powerpoint/2010/main" val="3902150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288" y="549275"/>
            <a:ext cx="8302625" cy="554355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Mandatory question 1: Example</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pic>
        <p:nvPicPr>
          <p:cNvPr id="2" name="Picture 1"/>
          <p:cNvPicPr>
            <a:picLocks noChangeAspect="1"/>
          </p:cNvPicPr>
          <p:nvPr/>
        </p:nvPicPr>
        <p:blipFill rotWithShape="1">
          <a:blip r:embed="rId3"/>
          <a:srcRect l="8492" t="34683" r="35426" b="23422"/>
          <a:stretch/>
        </p:blipFill>
        <p:spPr>
          <a:xfrm>
            <a:off x="431854" y="1628800"/>
            <a:ext cx="8229489" cy="3456384"/>
          </a:xfrm>
          <a:prstGeom prst="rect">
            <a:avLst/>
          </a:prstGeom>
        </p:spPr>
      </p:pic>
    </p:spTree>
    <p:extLst>
      <p:ext uri="{BB962C8B-B14F-4D97-AF65-F5344CB8AC3E}">
        <p14:creationId xmlns:p14="http://schemas.microsoft.com/office/powerpoint/2010/main" val="127027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41325" y="1576388"/>
            <a:ext cx="8229600" cy="199707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lgn="ctr">
              <a:defRPr/>
            </a:pPr>
            <a:r>
              <a:rPr lang="en-GB" sz="4000" kern="0" dirty="0" smtClean="0">
                <a:solidFill>
                  <a:srgbClr val="CC99D1"/>
                </a:solidFill>
              </a:rPr>
              <a:t>Revised Higher</a:t>
            </a:r>
            <a:endParaRPr lang="en-GB" sz="4000" kern="0" dirty="0">
              <a:solidFill>
                <a:srgbClr val="CC99D1"/>
              </a:solidFill>
            </a:endParaRPr>
          </a:p>
          <a:p>
            <a:pPr algn="ctr">
              <a:defRPr/>
            </a:pPr>
            <a:r>
              <a:rPr lang="en-GB" sz="4000" kern="0" dirty="0">
                <a:solidFill>
                  <a:srgbClr val="CC99D1"/>
                </a:solidFill>
              </a:rPr>
              <a:t>Course Assessment</a:t>
            </a:r>
          </a:p>
          <a:p>
            <a:pPr algn="ctr">
              <a:defRPr/>
            </a:pPr>
            <a:r>
              <a:rPr lang="en-GB" sz="4000" kern="0" dirty="0">
                <a:solidFill>
                  <a:srgbClr val="CC99D1"/>
                </a:solidFill>
              </a:rPr>
              <a:t> - Art and Design </a:t>
            </a:r>
            <a:endParaRPr lang="en-US" sz="4000" kern="0" dirty="0">
              <a:solidFill>
                <a:srgbClr val="CC99D1"/>
              </a:solidFill>
            </a:endParaRPr>
          </a:p>
          <a:p>
            <a:pPr algn="ctr">
              <a:defRPr/>
            </a:pPr>
            <a:endParaRPr lang="en-US" sz="4000" kern="0" dirty="0">
              <a:solidFill>
                <a:srgbClr val="CC99D1"/>
              </a:solidFill>
            </a:endParaRPr>
          </a:p>
        </p:txBody>
      </p:sp>
      <p:sp>
        <p:nvSpPr>
          <p:cNvPr id="4" name="Title 1"/>
          <p:cNvSpPr txBox="1">
            <a:spLocks/>
          </p:cNvSpPr>
          <p:nvPr/>
        </p:nvSpPr>
        <p:spPr>
          <a:xfrm>
            <a:off x="446088" y="3873500"/>
            <a:ext cx="8229600" cy="129540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lgn="ctr">
              <a:defRPr/>
            </a:pPr>
            <a:r>
              <a:rPr lang="en-GB" kern="0" dirty="0" smtClean="0">
                <a:solidFill>
                  <a:srgbClr val="003366"/>
                </a:solidFill>
              </a:rPr>
              <a:t>Introduction</a:t>
            </a:r>
            <a:endParaRPr lang="en-US" kern="0" dirty="0">
              <a:solidFill>
                <a:srgbClr val="003366"/>
              </a:solidFill>
            </a:endParaRPr>
          </a:p>
        </p:txBody>
      </p:sp>
    </p:spTree>
    <p:extLst>
      <p:ext uri="{BB962C8B-B14F-4D97-AF65-F5344CB8AC3E}">
        <p14:creationId xmlns:p14="http://schemas.microsoft.com/office/powerpoint/2010/main" val="10217124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288" y="549275"/>
            <a:ext cx="8302625" cy="554355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Mandatory question 7: Example</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pic>
        <p:nvPicPr>
          <p:cNvPr id="3" name="Picture 2"/>
          <p:cNvPicPr>
            <a:picLocks noChangeAspect="1"/>
          </p:cNvPicPr>
          <p:nvPr/>
        </p:nvPicPr>
        <p:blipFill rotWithShape="1">
          <a:blip r:embed="rId3"/>
          <a:srcRect l="8492" t="36219" r="35057" b="19485"/>
          <a:stretch/>
        </p:blipFill>
        <p:spPr>
          <a:xfrm>
            <a:off x="363469" y="1616771"/>
            <a:ext cx="8334444" cy="3676960"/>
          </a:xfrm>
          <a:prstGeom prst="rect">
            <a:avLst/>
          </a:prstGeom>
        </p:spPr>
      </p:pic>
    </p:spTree>
    <p:extLst>
      <p:ext uri="{BB962C8B-B14F-4D97-AF65-F5344CB8AC3E}">
        <p14:creationId xmlns:p14="http://schemas.microsoft.com/office/powerpoint/2010/main" val="25992135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467544" y="764704"/>
          <a:ext cx="8229600" cy="4851400"/>
        </p:xfrm>
        <a:graphic>
          <a:graphicData uri="http://schemas.openxmlformats.org/drawingml/2006/table">
            <a:tbl>
              <a:tblPr firstRow="1" bandRow="1">
                <a:tableStyleId>{5C22544A-7EE6-4342-B048-85BDC9FD1C3A}</a:tableStyleId>
              </a:tblPr>
              <a:tblGrid>
                <a:gridCol w="1583406">
                  <a:extLst>
                    <a:ext uri="{9D8B030D-6E8A-4147-A177-3AD203B41FA5}">
                      <a16:colId xmlns:a16="http://schemas.microsoft.com/office/drawing/2014/main" val="338677870"/>
                    </a:ext>
                  </a:extLst>
                </a:gridCol>
                <a:gridCol w="3323097">
                  <a:extLst>
                    <a:ext uri="{9D8B030D-6E8A-4147-A177-3AD203B41FA5}">
                      <a16:colId xmlns:a16="http://schemas.microsoft.com/office/drawing/2014/main" val="2794166931"/>
                    </a:ext>
                  </a:extLst>
                </a:gridCol>
                <a:gridCol w="3323097">
                  <a:extLst>
                    <a:ext uri="{9D8B030D-6E8A-4147-A177-3AD203B41FA5}">
                      <a16:colId xmlns:a16="http://schemas.microsoft.com/office/drawing/2014/main" val="2460379593"/>
                    </a:ext>
                  </a:extLst>
                </a:gridCol>
              </a:tblGrid>
              <a:tr h="370840">
                <a:tc>
                  <a:txBody>
                    <a:bodyPr/>
                    <a:lstStyle/>
                    <a:p>
                      <a:endParaRPr lang="en-GB" dirty="0"/>
                    </a:p>
                  </a:txBody>
                  <a:tcPr/>
                </a:tc>
                <a:tc>
                  <a:txBody>
                    <a:bodyPr/>
                    <a:lstStyle/>
                    <a:p>
                      <a:r>
                        <a:rPr lang="en-GB" dirty="0" smtClean="0"/>
                        <a:t>Up</a:t>
                      </a:r>
                      <a:r>
                        <a:rPr lang="en-GB" baseline="0" dirty="0" smtClean="0"/>
                        <a:t> to 2018</a:t>
                      </a:r>
                      <a:endParaRPr lang="en-GB" dirty="0"/>
                    </a:p>
                  </a:txBody>
                  <a:tcPr/>
                </a:tc>
                <a:tc>
                  <a:txBody>
                    <a:bodyPr/>
                    <a:lstStyle/>
                    <a:p>
                      <a:r>
                        <a:rPr lang="en-GB" dirty="0" smtClean="0"/>
                        <a:t>2019</a:t>
                      </a:r>
                      <a:endParaRPr lang="en-GB" dirty="0"/>
                    </a:p>
                  </a:txBody>
                  <a:tcPr/>
                </a:tc>
                <a:extLst>
                  <a:ext uri="{0D108BD9-81ED-4DB2-BD59-A6C34878D82A}">
                    <a16:rowId xmlns:a16="http://schemas.microsoft.com/office/drawing/2014/main" val="2741537275"/>
                  </a:ext>
                </a:extLst>
              </a:tr>
              <a:tr h="370840">
                <a:tc rowSpan="4">
                  <a:txBody>
                    <a:bodyPr/>
                    <a:lstStyle/>
                    <a:p>
                      <a:r>
                        <a:rPr lang="en-GB" b="1" dirty="0" smtClean="0"/>
                        <a:t>Applying</a:t>
                      </a:r>
                    </a:p>
                    <a:p>
                      <a:r>
                        <a:rPr lang="en-GB" b="1" dirty="0" smtClean="0"/>
                        <a:t>skills,</a:t>
                      </a:r>
                      <a:r>
                        <a:rPr lang="en-GB" b="1" baseline="0" dirty="0" smtClean="0"/>
                        <a:t> knowledge and understanding in an unfamiliar context (unseen images)</a:t>
                      </a:r>
                      <a:endParaRPr lang="en-GB" b="1" dirty="0"/>
                    </a:p>
                  </a:txBody>
                  <a:tcPr/>
                </a:tc>
                <a:tc>
                  <a:txBody>
                    <a:bodyPr/>
                    <a:lstStyle/>
                    <a:p>
                      <a:r>
                        <a:rPr lang="en-GB" dirty="0" smtClean="0"/>
                        <a:t>Candidates select one from questions 1</a:t>
                      </a:r>
                      <a:r>
                        <a:rPr lang="en-GB" baseline="0" dirty="0" smtClean="0"/>
                        <a:t> and</a:t>
                      </a:r>
                      <a:r>
                        <a:rPr lang="en-GB" dirty="0" smtClean="0"/>
                        <a:t> 2</a:t>
                      </a:r>
                      <a:r>
                        <a:rPr lang="en-GB" baseline="0" dirty="0" smtClean="0"/>
                        <a:t> and one from questions </a:t>
                      </a:r>
                      <a:r>
                        <a:rPr lang="en-GB" dirty="0" smtClean="0"/>
                        <a:t>5</a:t>
                      </a:r>
                      <a:r>
                        <a:rPr lang="en-GB" baseline="0" dirty="0" smtClean="0"/>
                        <a:t> and </a:t>
                      </a:r>
                      <a:r>
                        <a:rPr lang="en-GB" dirty="0" smtClean="0"/>
                        <a:t>6 </a:t>
                      </a:r>
                    </a:p>
                    <a:p>
                      <a:endParaRPr lang="en-GB" b="0" dirty="0"/>
                    </a:p>
                  </a:txBody>
                  <a:tcPr/>
                </a:tc>
                <a:tc>
                  <a:txBody>
                    <a:bodyPr/>
                    <a:lstStyle/>
                    <a:p>
                      <a:r>
                        <a:rPr lang="en-GB" dirty="0" smtClean="0"/>
                        <a:t>Candidates select two from questions 2-6</a:t>
                      </a:r>
                      <a:r>
                        <a:rPr lang="en-GB" baseline="0" dirty="0" smtClean="0"/>
                        <a:t> and one from questions </a:t>
                      </a:r>
                      <a:r>
                        <a:rPr lang="en-GB" dirty="0" smtClean="0"/>
                        <a:t>8-12</a:t>
                      </a:r>
                    </a:p>
                    <a:p>
                      <a:endParaRPr lang="en-GB" b="0" dirty="0" smtClean="0"/>
                    </a:p>
                  </a:txBody>
                  <a:tcPr/>
                </a:tc>
                <a:extLst>
                  <a:ext uri="{0D108BD9-81ED-4DB2-BD59-A6C34878D82A}">
                    <a16:rowId xmlns:a16="http://schemas.microsoft.com/office/drawing/2014/main" val="627511259"/>
                  </a:ext>
                </a:extLst>
              </a:tr>
              <a:tr h="370840">
                <a:tc vMerge="1">
                  <a:txBody>
                    <a:bodyPr/>
                    <a:lstStyle/>
                    <a:p>
                      <a:endParaRPr lang="en-GB" b="1"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t>2 x 10</a:t>
                      </a:r>
                      <a:r>
                        <a:rPr lang="en-GB" dirty="0" smtClean="0"/>
                        <a:t> </a:t>
                      </a:r>
                      <a:r>
                        <a:rPr lang="en-GB" b="1" dirty="0" smtClean="0"/>
                        <a:t>marks</a:t>
                      </a:r>
                      <a:r>
                        <a:rPr lang="en-GB" dirty="0" smtClean="0"/>
                        <a:t> each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Total </a:t>
                      </a:r>
                      <a:r>
                        <a:rPr lang="en-GB" b="1" dirty="0" smtClean="0"/>
                        <a:t>20 marks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t>4 x 10</a:t>
                      </a:r>
                      <a:r>
                        <a:rPr lang="en-GB" dirty="0" smtClean="0"/>
                        <a:t> </a:t>
                      </a:r>
                      <a:r>
                        <a:rPr lang="en-GB" b="1" dirty="0" smtClean="0"/>
                        <a:t>marks</a:t>
                      </a:r>
                      <a:r>
                        <a:rPr lang="en-GB" dirty="0" smtClean="0"/>
                        <a:t> each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Total </a:t>
                      </a:r>
                      <a:r>
                        <a:rPr lang="en-GB" b="1" dirty="0" smtClean="0"/>
                        <a:t>40 marks</a:t>
                      </a:r>
                    </a:p>
                  </a:txBody>
                  <a:tcPr/>
                </a:tc>
                <a:extLst>
                  <a:ext uri="{0D108BD9-81ED-4DB2-BD59-A6C34878D82A}">
                    <a16:rowId xmlns:a16="http://schemas.microsoft.com/office/drawing/2014/main" val="744497343"/>
                  </a:ext>
                </a:extLst>
              </a:tr>
              <a:tr h="370840">
                <a:tc vMerge="1">
                  <a:txBody>
                    <a:bodyPr/>
                    <a:lstStyle/>
                    <a:p>
                      <a:endParaRPr lang="en-GB" b="1"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Questions</a:t>
                      </a:r>
                      <a:r>
                        <a:rPr lang="en-GB" b="0" baseline="0" dirty="0" smtClean="0"/>
                        <a:t> split into part (a) and part (b)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Part (a) two prompts (6 marks)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Part (b) combined point leading to third prompt (4 marks)</a:t>
                      </a:r>
                      <a:endParaRPr lang="en-GB" b="0" dirty="0" smtClean="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No part (a) or (b)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0"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Three prompts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Maximum 4 marks available</a:t>
                      </a:r>
                      <a:r>
                        <a:rPr lang="en-GB" b="0" baseline="0" dirty="0" smtClean="0"/>
                        <a:t> for each prompt up to total of 10</a:t>
                      </a:r>
                      <a:endParaRPr lang="en-GB" b="0" dirty="0" smtClean="0"/>
                    </a:p>
                  </a:txBody>
                  <a:tcPr/>
                </a:tc>
                <a:extLst>
                  <a:ext uri="{0D108BD9-81ED-4DB2-BD59-A6C34878D82A}">
                    <a16:rowId xmlns:a16="http://schemas.microsoft.com/office/drawing/2014/main" val="3468187805"/>
                  </a:ext>
                </a:extLst>
              </a:tr>
              <a:tr h="370840">
                <a:tc vMerge="1">
                  <a:txBody>
                    <a:bodyPr/>
                    <a:lstStyle/>
                    <a:p>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Command words: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Describe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Explain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smtClean="0"/>
                        <a:t>Command word: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Analyse</a:t>
                      </a:r>
                    </a:p>
                  </a:txBody>
                  <a:tcPr/>
                </a:tc>
                <a:extLst>
                  <a:ext uri="{0D108BD9-81ED-4DB2-BD59-A6C34878D82A}">
                    <a16:rowId xmlns:a16="http://schemas.microsoft.com/office/drawing/2014/main" val="3652683714"/>
                  </a:ext>
                </a:extLst>
              </a:tr>
            </a:tbl>
          </a:graphicData>
        </a:graphic>
      </p:graphicFrame>
    </p:spTree>
    <p:extLst>
      <p:ext uri="{BB962C8B-B14F-4D97-AF65-F5344CB8AC3E}">
        <p14:creationId xmlns:p14="http://schemas.microsoft.com/office/powerpoint/2010/main" val="14977421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2" y="452460"/>
            <a:ext cx="8229600" cy="50346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800" b="1" i="0" u="none" strike="noStrike" kern="0" cap="none" spc="0" normalizeH="0" baseline="0" noProof="0" dirty="0" smtClean="0">
                <a:ln>
                  <a:noFill/>
                </a:ln>
                <a:solidFill>
                  <a:prstClr val="black"/>
                </a:solidFill>
                <a:effectLst/>
                <a:uLnTx/>
                <a:uFillTx/>
                <a:latin typeface="Arial" pitchFamily="34" charset="0"/>
                <a:ea typeface="+mj-ea"/>
                <a:cs typeface="+mj-cs"/>
              </a:rPr>
              <a:t>Optional questions – examples of prompts </a:t>
            </a:r>
            <a:endParaRPr kumimoji="0" lang="en-US" sz="28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268760"/>
            <a:ext cx="7777162" cy="4968552"/>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16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p:txBody>
      </p:sp>
      <p:graphicFrame>
        <p:nvGraphicFramePr>
          <p:cNvPr id="2" name="Table 1"/>
          <p:cNvGraphicFramePr>
            <a:graphicFrameLocks noGrp="1"/>
          </p:cNvGraphicFramePr>
          <p:nvPr>
            <p:extLst/>
          </p:nvPr>
        </p:nvGraphicFramePr>
        <p:xfrm>
          <a:off x="468312" y="969306"/>
          <a:ext cx="8136136" cy="4979973"/>
        </p:xfrm>
        <a:graphic>
          <a:graphicData uri="http://schemas.openxmlformats.org/drawingml/2006/table">
            <a:tbl>
              <a:tblPr firstRow="1" bandRow="1">
                <a:tableStyleId>{5C22544A-7EE6-4342-B048-85BDC9FD1C3A}</a:tableStyleId>
              </a:tblPr>
              <a:tblGrid>
                <a:gridCol w="2034034">
                  <a:extLst>
                    <a:ext uri="{9D8B030D-6E8A-4147-A177-3AD203B41FA5}">
                      <a16:colId xmlns:a16="http://schemas.microsoft.com/office/drawing/2014/main" val="3990646499"/>
                    </a:ext>
                  </a:extLst>
                </a:gridCol>
                <a:gridCol w="2034034">
                  <a:extLst>
                    <a:ext uri="{9D8B030D-6E8A-4147-A177-3AD203B41FA5}">
                      <a16:colId xmlns:a16="http://schemas.microsoft.com/office/drawing/2014/main" val="3274492713"/>
                    </a:ext>
                  </a:extLst>
                </a:gridCol>
                <a:gridCol w="2034034">
                  <a:extLst>
                    <a:ext uri="{9D8B030D-6E8A-4147-A177-3AD203B41FA5}">
                      <a16:colId xmlns:a16="http://schemas.microsoft.com/office/drawing/2014/main" val="1797135606"/>
                    </a:ext>
                  </a:extLst>
                </a:gridCol>
                <a:gridCol w="2034034">
                  <a:extLst>
                    <a:ext uri="{9D8B030D-6E8A-4147-A177-3AD203B41FA5}">
                      <a16:colId xmlns:a16="http://schemas.microsoft.com/office/drawing/2014/main" val="2207539538"/>
                    </a:ext>
                  </a:extLst>
                </a:gridCol>
              </a:tblGrid>
              <a:tr h="380668">
                <a:tc gridSpan="2">
                  <a:txBody>
                    <a:bodyPr/>
                    <a:lstStyle/>
                    <a:p>
                      <a:r>
                        <a:rPr lang="en-GB" dirty="0" smtClean="0"/>
                        <a:t>Expressive Art Studies</a:t>
                      </a:r>
                      <a:endParaRPr lang="en-GB" dirty="0"/>
                    </a:p>
                  </a:txBody>
                  <a:tcPr/>
                </a:tc>
                <a:tc hMerge="1">
                  <a:txBody>
                    <a:bodyPr/>
                    <a:lstStyle/>
                    <a:p>
                      <a:endParaRPr lang="en-GB"/>
                    </a:p>
                  </a:txBody>
                  <a:tcPr/>
                </a:tc>
                <a:tc gridSpan="2">
                  <a:txBody>
                    <a:bodyPr/>
                    <a:lstStyle/>
                    <a:p>
                      <a:r>
                        <a:rPr lang="en-GB" dirty="0" smtClean="0"/>
                        <a:t>Design</a:t>
                      </a:r>
                      <a:r>
                        <a:rPr lang="en-GB" baseline="0" dirty="0" smtClean="0"/>
                        <a:t> Studies</a:t>
                      </a:r>
                      <a:endParaRPr lang="en-GB" dirty="0"/>
                    </a:p>
                  </a:txBody>
                  <a:tcPr/>
                </a:tc>
                <a:tc hMerge="1">
                  <a:txBody>
                    <a:bodyPr/>
                    <a:lstStyle/>
                    <a:p>
                      <a:endParaRPr lang="en-GB"/>
                    </a:p>
                  </a:txBody>
                  <a:tcPr/>
                </a:tc>
                <a:extLst>
                  <a:ext uri="{0D108BD9-81ED-4DB2-BD59-A6C34878D82A}">
                    <a16:rowId xmlns:a16="http://schemas.microsoft.com/office/drawing/2014/main" val="2454426462"/>
                  </a:ext>
                </a:extLst>
              </a:tr>
              <a:tr h="4599305">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colour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composition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focal point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form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imagery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lighting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line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location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materials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mood and atmosphere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pattern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perspective 	</a:t>
                      </a:r>
                    </a:p>
                    <a:p>
                      <a:pPr marL="285750" indent="-285750">
                        <a:buFont typeface="Arial" panose="020B0604020202020204" pitchFamily="34" charset="0"/>
                        <a:buChar char="•"/>
                      </a:pPr>
                      <a:endParaRPr lang="en-GB" dirty="0"/>
                    </a:p>
                  </a:txBody>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pose</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scale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setting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shape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style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subject matter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symbolism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techniques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technology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texture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tone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space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viewpoint 	</a:t>
                      </a:r>
                    </a:p>
                    <a:p>
                      <a:pPr marL="285750" indent="-285750">
                        <a:buFont typeface="Arial" panose="020B0604020202020204" pitchFamily="34" charset="0"/>
                        <a:buChar char="•"/>
                      </a:pPr>
                      <a:endParaRPr lang="en-GB" dirty="0"/>
                    </a:p>
                  </a:txBody>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aesthetics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colour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construction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decoration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ergonomics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fitness for purpose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form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function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imagery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layout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line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location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manufacturing process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materials 	</a:t>
                      </a:r>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pattern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scale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shape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sources of inspiration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style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target audience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target market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techniques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technology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texture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tone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typography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use of space </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wearability </a:t>
                      </a:r>
                    </a:p>
                  </a:txBody>
                  <a:tcPr>
                    <a:solidFill>
                      <a:schemeClr val="accent1">
                        <a:lumMod val="40000"/>
                        <a:lumOff val="60000"/>
                      </a:schemeClr>
                    </a:solidFill>
                  </a:tcPr>
                </a:tc>
                <a:extLst>
                  <a:ext uri="{0D108BD9-81ED-4DB2-BD59-A6C34878D82A}">
                    <a16:rowId xmlns:a16="http://schemas.microsoft.com/office/drawing/2014/main" val="2429426450"/>
                  </a:ext>
                </a:extLst>
              </a:tr>
            </a:tbl>
          </a:graphicData>
        </a:graphic>
      </p:graphicFrame>
    </p:spTree>
    <p:extLst>
      <p:ext uri="{BB962C8B-B14F-4D97-AF65-F5344CB8AC3E}">
        <p14:creationId xmlns:p14="http://schemas.microsoft.com/office/powerpoint/2010/main" val="23113126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536" y="404664"/>
            <a:ext cx="8302625" cy="554355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Optional image question: Example</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pic>
        <p:nvPicPr>
          <p:cNvPr id="2" name="Picture 1"/>
          <p:cNvPicPr>
            <a:picLocks noChangeAspect="1"/>
          </p:cNvPicPr>
          <p:nvPr/>
        </p:nvPicPr>
        <p:blipFill rotWithShape="1">
          <a:blip r:embed="rId3"/>
          <a:srcRect l="28970" t="10625" r="33951" b="9641"/>
          <a:stretch/>
        </p:blipFill>
        <p:spPr>
          <a:xfrm>
            <a:off x="2475951" y="1124744"/>
            <a:ext cx="4141793" cy="5007243"/>
          </a:xfrm>
          <a:prstGeom prst="rect">
            <a:avLst/>
          </a:prstGeom>
        </p:spPr>
      </p:pic>
    </p:spTree>
    <p:extLst>
      <p:ext uri="{BB962C8B-B14F-4D97-AF65-F5344CB8AC3E}">
        <p14:creationId xmlns:p14="http://schemas.microsoft.com/office/powerpoint/2010/main" val="3000567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536" y="404664"/>
            <a:ext cx="8302625" cy="554355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Optional image question: Example</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pic>
        <p:nvPicPr>
          <p:cNvPr id="3" name="Picture 2"/>
          <p:cNvPicPr>
            <a:picLocks noChangeAspect="1"/>
          </p:cNvPicPr>
          <p:nvPr/>
        </p:nvPicPr>
        <p:blipFill rotWithShape="1">
          <a:blip r:embed="rId3"/>
          <a:srcRect l="28969" t="15547" r="31737" b="21454"/>
          <a:stretch/>
        </p:blipFill>
        <p:spPr>
          <a:xfrm>
            <a:off x="1873811" y="1132133"/>
            <a:ext cx="5346073" cy="4818995"/>
          </a:xfrm>
          <a:prstGeom prst="rect">
            <a:avLst/>
          </a:prstGeom>
        </p:spPr>
      </p:pic>
    </p:spTree>
    <p:extLst>
      <p:ext uri="{BB962C8B-B14F-4D97-AF65-F5344CB8AC3E}">
        <p14:creationId xmlns:p14="http://schemas.microsoft.com/office/powerpoint/2010/main" val="27092064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36866" y="466774"/>
            <a:ext cx="8424168" cy="476252"/>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000" b="1" i="0" u="none" strike="noStrike" kern="0" cap="none" spc="0" normalizeH="0" baseline="0" noProof="0" dirty="0" smtClean="0">
                <a:ln>
                  <a:noFill/>
                </a:ln>
                <a:solidFill>
                  <a:prstClr val="black"/>
                </a:solidFill>
                <a:effectLst/>
                <a:uLnTx/>
                <a:uFillTx/>
                <a:latin typeface="Arial" pitchFamily="34" charset="0"/>
                <a:ea typeface="+mj-ea"/>
                <a:cs typeface="+mj-cs"/>
              </a:rPr>
              <a:t>What is the difference between mandatory and optional questions?</a:t>
            </a:r>
            <a:endParaRPr kumimoji="0" lang="en-US" sz="20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268760"/>
            <a:ext cx="7777162" cy="4968552"/>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16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p:txBody>
      </p:sp>
      <p:graphicFrame>
        <p:nvGraphicFramePr>
          <p:cNvPr id="2" name="Table 1"/>
          <p:cNvGraphicFramePr>
            <a:graphicFrameLocks noGrp="1"/>
          </p:cNvGraphicFramePr>
          <p:nvPr>
            <p:extLst/>
          </p:nvPr>
        </p:nvGraphicFramePr>
        <p:xfrm>
          <a:off x="468312" y="928713"/>
          <a:ext cx="8136136" cy="5034280"/>
        </p:xfrm>
        <a:graphic>
          <a:graphicData uri="http://schemas.openxmlformats.org/drawingml/2006/table">
            <a:tbl>
              <a:tblPr firstRow="1" bandRow="1">
                <a:tableStyleId>{5C22544A-7EE6-4342-B048-85BDC9FD1C3A}</a:tableStyleId>
              </a:tblPr>
              <a:tblGrid>
                <a:gridCol w="4068068">
                  <a:extLst>
                    <a:ext uri="{9D8B030D-6E8A-4147-A177-3AD203B41FA5}">
                      <a16:colId xmlns:a16="http://schemas.microsoft.com/office/drawing/2014/main" val="3990646499"/>
                    </a:ext>
                  </a:extLst>
                </a:gridCol>
                <a:gridCol w="4068068">
                  <a:extLst>
                    <a:ext uri="{9D8B030D-6E8A-4147-A177-3AD203B41FA5}">
                      <a16:colId xmlns:a16="http://schemas.microsoft.com/office/drawing/2014/main" val="1797135606"/>
                    </a:ext>
                  </a:extLst>
                </a:gridCol>
              </a:tblGrid>
              <a:tr h="370840">
                <a:tc>
                  <a:txBody>
                    <a:bodyPr/>
                    <a:lstStyle/>
                    <a:p>
                      <a:r>
                        <a:rPr lang="en-GB" dirty="0" smtClean="0"/>
                        <a:t>Mandatory questions</a:t>
                      </a:r>
                      <a:endParaRPr lang="en-GB" dirty="0"/>
                    </a:p>
                  </a:txBody>
                  <a:tcPr/>
                </a:tc>
                <a:tc>
                  <a:txBody>
                    <a:bodyPr/>
                    <a:lstStyle/>
                    <a:p>
                      <a:r>
                        <a:rPr lang="en-GB" dirty="0" smtClean="0"/>
                        <a:t>Optional questions</a:t>
                      </a:r>
                      <a:endParaRPr lang="en-GB" dirty="0"/>
                    </a:p>
                  </a:txBody>
                  <a:tcPr/>
                </a:tc>
                <a:extLst>
                  <a:ext uri="{0D108BD9-81ED-4DB2-BD59-A6C34878D82A}">
                    <a16:rowId xmlns:a16="http://schemas.microsoft.com/office/drawing/2014/main" val="2454426462"/>
                  </a:ext>
                </a:extLst>
              </a:tr>
              <a:tr h="370840">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Responses should be based on the candidate’s knowledge and understanding of their prior learning about selected works</a:t>
                      </a:r>
                    </a:p>
                  </a:txBody>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No prior knowledge of the artwork/design is necessary</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Responses are be based on the candidate’s applied knowledge and understanding of art/design practice</a:t>
                      </a:r>
                    </a:p>
                  </a:txBody>
                  <a:tcPr/>
                </a:tc>
                <a:extLst>
                  <a:ext uri="{0D108BD9-81ED-4DB2-BD59-A6C34878D82A}">
                    <a16:rowId xmlns:a16="http://schemas.microsoft.com/office/drawing/2014/main" val="2429426450"/>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kern="1200" baseline="0" dirty="0" smtClean="0">
                          <a:solidFill>
                            <a:schemeClr val="dk1"/>
                          </a:solidFill>
                          <a:latin typeface="+mn-lt"/>
                          <a:ea typeface="+mn-ea"/>
                          <a:cs typeface="+mn-cs"/>
                        </a:rPr>
                        <a:t>Responses should contain factually correct information showing that the candidate has studied the work and the context in which it was produced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kern="1200" baseline="0" dirty="0" smtClean="0">
                          <a:solidFill>
                            <a:schemeClr val="dk1"/>
                          </a:solidFill>
                          <a:latin typeface="+mn-lt"/>
                          <a:ea typeface="+mn-ea"/>
                          <a:cs typeface="+mn-cs"/>
                        </a:rPr>
                        <a:t>Factually inaccurate and speculative responses cannot be awarded marks</a:t>
                      </a:r>
                    </a:p>
                  </a:txBody>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Responses can be speculative – there are no right or wrong answers</a:t>
                      </a:r>
                    </a:p>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As long as the response is fully justified and demonstrates an understanding of art/design concepts, the candidate can gain marks</a:t>
                      </a:r>
                    </a:p>
                  </a:txBody>
                  <a:tcPr/>
                </a:tc>
                <a:extLst>
                  <a:ext uri="{0D108BD9-81ED-4DB2-BD59-A6C34878D82A}">
                    <a16:rowId xmlns:a16="http://schemas.microsoft.com/office/drawing/2014/main" val="433423142"/>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kern="1200" baseline="0" dirty="0" smtClean="0">
                          <a:solidFill>
                            <a:schemeClr val="dk1"/>
                          </a:solidFill>
                          <a:latin typeface="+mn-lt"/>
                          <a:ea typeface="+mn-ea"/>
                          <a:cs typeface="+mn-cs"/>
                        </a:rPr>
                        <a:t>Candidates will benefit from teaching which focuses on key art/design concepts and the social and cultural context relating to particular artworks/designs works</a:t>
                      </a:r>
                    </a:p>
                  </a:txBody>
                  <a:tcPr/>
                </a:tc>
                <a:tc>
                  <a:txBody>
                    <a:bodyPr/>
                    <a:lstStyle/>
                    <a:p>
                      <a:pPr marL="285750" indent="-285750">
                        <a:buFont typeface="Arial" panose="020B0604020202020204" pitchFamily="34" charset="0"/>
                        <a:buChar char="•"/>
                      </a:pPr>
                      <a:r>
                        <a:rPr lang="en-GB" sz="1800" b="0" i="0" u="none" strike="noStrike" kern="1200" baseline="0" dirty="0" smtClean="0">
                          <a:solidFill>
                            <a:schemeClr val="dk1"/>
                          </a:solidFill>
                          <a:latin typeface="+mn-lt"/>
                          <a:ea typeface="+mn-ea"/>
                          <a:cs typeface="+mn-cs"/>
                        </a:rPr>
                        <a:t>Candidates will benefit from introduction to a diverse range of different artworks/designs and the opportunity to analyse these though discussion and writing </a:t>
                      </a:r>
                    </a:p>
                  </a:txBody>
                  <a:tcPr/>
                </a:tc>
                <a:extLst>
                  <a:ext uri="{0D108BD9-81ED-4DB2-BD59-A6C34878D82A}">
                    <a16:rowId xmlns:a16="http://schemas.microsoft.com/office/drawing/2014/main" val="3917636423"/>
                  </a:ext>
                </a:extLst>
              </a:tr>
            </a:tbl>
          </a:graphicData>
        </a:graphic>
      </p:graphicFrame>
    </p:spTree>
    <p:extLst>
      <p:ext uri="{BB962C8B-B14F-4D97-AF65-F5344CB8AC3E}">
        <p14:creationId xmlns:p14="http://schemas.microsoft.com/office/powerpoint/2010/main" val="10469808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575469"/>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400" b="1" i="0" u="none" strike="noStrike" kern="0" cap="none" spc="0" normalizeH="0" baseline="0" noProof="0" dirty="0" smtClean="0">
                <a:ln>
                  <a:noFill/>
                </a:ln>
                <a:solidFill>
                  <a:prstClr val="black"/>
                </a:solidFill>
                <a:effectLst/>
                <a:uLnTx/>
                <a:uFillTx/>
                <a:latin typeface="Arial" pitchFamily="34" charset="0"/>
                <a:ea typeface="+mj-ea"/>
                <a:cs typeface="+mj-cs"/>
              </a:rPr>
              <a:t>N5 – Higher comparison: breadth, depth and challenge</a:t>
            </a:r>
            <a:endParaRPr kumimoji="0" lang="en-US" sz="2400" b="1" i="0" u="none" strike="noStrike" kern="0" cap="none" spc="0" normalizeH="0" baseline="0" noProof="0" dirty="0">
              <a:ln>
                <a:noFill/>
              </a:ln>
              <a:solidFill>
                <a:prstClr val="black"/>
              </a:solidFill>
              <a:effectLst/>
              <a:uLnTx/>
              <a:uFillTx/>
              <a:latin typeface="Arial" pitchFamily="34" charset="0"/>
              <a:ea typeface="+mj-ea"/>
              <a:cs typeface="+mj-cs"/>
            </a:endParaRPr>
          </a:p>
        </p:txBody>
      </p:sp>
      <p:graphicFrame>
        <p:nvGraphicFramePr>
          <p:cNvPr id="2" name="Table 1"/>
          <p:cNvGraphicFramePr>
            <a:graphicFrameLocks noGrp="1"/>
          </p:cNvGraphicFramePr>
          <p:nvPr>
            <p:extLst/>
          </p:nvPr>
        </p:nvGraphicFramePr>
        <p:xfrm>
          <a:off x="467545" y="1124744"/>
          <a:ext cx="8230368" cy="4591268"/>
        </p:xfrm>
        <a:graphic>
          <a:graphicData uri="http://schemas.openxmlformats.org/drawingml/2006/table">
            <a:tbl>
              <a:tblPr firstRow="1" bandRow="1">
                <a:tableStyleId>{5C22544A-7EE6-4342-B048-85BDC9FD1C3A}</a:tableStyleId>
              </a:tblPr>
              <a:tblGrid>
                <a:gridCol w="4115567">
                  <a:extLst>
                    <a:ext uri="{9D8B030D-6E8A-4147-A177-3AD203B41FA5}">
                      <a16:colId xmlns:a16="http://schemas.microsoft.com/office/drawing/2014/main" val="2794166931"/>
                    </a:ext>
                  </a:extLst>
                </a:gridCol>
                <a:gridCol w="4114801">
                  <a:extLst>
                    <a:ext uri="{9D8B030D-6E8A-4147-A177-3AD203B41FA5}">
                      <a16:colId xmlns:a16="http://schemas.microsoft.com/office/drawing/2014/main" val="2460379593"/>
                    </a:ext>
                  </a:extLst>
                </a:gridCol>
              </a:tblGrid>
              <a:tr h="394405">
                <a:tc>
                  <a:txBody>
                    <a:bodyPr/>
                    <a:lstStyle/>
                    <a:p>
                      <a:r>
                        <a:rPr lang="en-GB" dirty="0" smtClean="0"/>
                        <a:t>N5</a:t>
                      </a:r>
                      <a:endParaRPr lang="en-GB" dirty="0"/>
                    </a:p>
                  </a:txBody>
                  <a:tcPr/>
                </a:tc>
                <a:tc>
                  <a:txBody>
                    <a:bodyPr/>
                    <a:lstStyle/>
                    <a:p>
                      <a:r>
                        <a:rPr lang="en-GB" dirty="0" smtClean="0"/>
                        <a:t>Higher</a:t>
                      </a:r>
                      <a:endParaRPr lang="en-GB" dirty="0"/>
                    </a:p>
                  </a:txBody>
                  <a:tcPr/>
                </a:tc>
                <a:extLst>
                  <a:ext uri="{0D108BD9-81ED-4DB2-BD59-A6C34878D82A}">
                    <a16:rowId xmlns:a16="http://schemas.microsoft.com/office/drawing/2014/main" val="2741537275"/>
                  </a:ext>
                </a:extLst>
              </a:tr>
              <a:tr h="394405">
                <a:tc>
                  <a:txBody>
                    <a:bodyPr/>
                    <a:lstStyle/>
                    <a:p>
                      <a:r>
                        <a:rPr lang="en-GB" b="0" dirty="0" smtClean="0"/>
                        <a:t>50 marks</a:t>
                      </a:r>
                      <a:endParaRPr lang="en-GB" b="0" dirty="0"/>
                    </a:p>
                  </a:txBody>
                  <a:tcPr/>
                </a:tc>
                <a:tc>
                  <a:txBody>
                    <a:bodyPr/>
                    <a:lstStyle/>
                    <a:p>
                      <a:r>
                        <a:rPr lang="en-GB" b="0" dirty="0" smtClean="0"/>
                        <a:t>60 marks</a:t>
                      </a:r>
                      <a:endParaRPr lang="en-GB" b="0" dirty="0"/>
                    </a:p>
                  </a:txBody>
                  <a:tcPr/>
                </a:tc>
                <a:extLst>
                  <a:ext uri="{0D108BD9-81ED-4DB2-BD59-A6C34878D82A}">
                    <a16:rowId xmlns:a16="http://schemas.microsoft.com/office/drawing/2014/main" val="1036498506"/>
                  </a:ext>
                </a:extLst>
              </a:tr>
              <a:tr h="394405">
                <a:tc>
                  <a:txBody>
                    <a:bodyPr/>
                    <a:lstStyle/>
                    <a:p>
                      <a:r>
                        <a:rPr lang="en-GB" dirty="0" smtClean="0"/>
                        <a:t>12 questions,</a:t>
                      </a:r>
                      <a:r>
                        <a:rPr lang="en-GB" baseline="0" dirty="0" smtClean="0"/>
                        <a:t> 6 in each section</a:t>
                      </a:r>
                      <a:endParaRPr lang="en-GB" dirty="0"/>
                    </a:p>
                  </a:txBody>
                  <a:tcPr/>
                </a:tc>
                <a:tc>
                  <a:txBody>
                    <a:bodyPr/>
                    <a:lstStyle/>
                    <a:p>
                      <a:r>
                        <a:rPr lang="en-GB" dirty="0" smtClean="0"/>
                        <a:t>12 questions, 6 in each section</a:t>
                      </a:r>
                    </a:p>
                  </a:txBody>
                  <a:tcPr/>
                </a:tc>
                <a:extLst>
                  <a:ext uri="{0D108BD9-81ED-4DB2-BD59-A6C34878D82A}">
                    <a16:rowId xmlns:a16="http://schemas.microsoft.com/office/drawing/2014/main" val="475244886"/>
                  </a:ext>
                </a:extLst>
              </a:tr>
              <a:tr h="1264258">
                <a:tc>
                  <a:txBody>
                    <a:bodyPr/>
                    <a:lstStyle/>
                    <a:p>
                      <a:r>
                        <a:rPr lang="en-GB" dirty="0" smtClean="0"/>
                        <a:t>Command words:</a:t>
                      </a:r>
                    </a:p>
                    <a:p>
                      <a:pPr marL="285750" indent="-285750">
                        <a:buFont typeface="Arial" panose="020B0604020202020204" pitchFamily="34" charset="0"/>
                        <a:buChar char="•"/>
                      </a:pPr>
                      <a:r>
                        <a:rPr lang="en-GB" dirty="0" smtClean="0"/>
                        <a:t>Select</a:t>
                      </a:r>
                    </a:p>
                    <a:p>
                      <a:pPr marL="285750" indent="-285750">
                        <a:buFont typeface="Arial" panose="020B0604020202020204" pitchFamily="34" charset="0"/>
                        <a:buChar char="•"/>
                      </a:pPr>
                      <a:r>
                        <a:rPr lang="en-GB" dirty="0" smtClean="0"/>
                        <a:t>Comment on</a:t>
                      </a:r>
                    </a:p>
                    <a:p>
                      <a:pPr marL="285750" indent="-285750">
                        <a:buFont typeface="Arial" panose="020B0604020202020204" pitchFamily="34" charset="0"/>
                        <a:buChar char="•"/>
                      </a:pPr>
                      <a:r>
                        <a:rPr lang="en-GB" dirty="0" smtClean="0"/>
                        <a:t>Explain</a:t>
                      </a:r>
                      <a:endParaRPr lang="en-GB" dirty="0"/>
                    </a:p>
                  </a:txBody>
                  <a:tcPr/>
                </a:tc>
                <a:tc>
                  <a:txBody>
                    <a:bodyPr/>
                    <a:lstStyle/>
                    <a:p>
                      <a:r>
                        <a:rPr lang="en-GB" dirty="0" smtClean="0"/>
                        <a:t>Command words:</a:t>
                      </a:r>
                    </a:p>
                    <a:p>
                      <a:pPr marL="285750" indent="-285750">
                        <a:buFont typeface="Arial" panose="020B0604020202020204" pitchFamily="34" charset="0"/>
                        <a:buChar char="•"/>
                      </a:pPr>
                      <a:r>
                        <a:rPr lang="en-GB" dirty="0" smtClean="0"/>
                        <a:t>Select</a:t>
                      </a:r>
                    </a:p>
                    <a:p>
                      <a:pPr marL="285750" indent="-285750">
                        <a:buFont typeface="Arial" panose="020B0604020202020204" pitchFamily="34" charset="0"/>
                        <a:buChar char="•"/>
                      </a:pPr>
                      <a:r>
                        <a:rPr lang="en-GB" dirty="0" smtClean="0"/>
                        <a:t>Explain</a:t>
                      </a:r>
                    </a:p>
                    <a:p>
                      <a:pPr marL="285750" indent="-285750">
                        <a:buFont typeface="Arial" panose="020B0604020202020204" pitchFamily="34" charset="0"/>
                        <a:buChar char="•"/>
                      </a:pPr>
                      <a:r>
                        <a:rPr lang="en-GB" dirty="0" smtClean="0"/>
                        <a:t>Analyse</a:t>
                      </a:r>
                    </a:p>
                  </a:txBody>
                  <a:tcPr/>
                </a:tc>
                <a:extLst>
                  <a:ext uri="{0D108BD9-81ED-4DB2-BD59-A6C34878D82A}">
                    <a16:rowId xmlns:a16="http://schemas.microsoft.com/office/drawing/2014/main" val="2636184248"/>
                  </a:ext>
                </a:extLst>
              </a:tr>
              <a:tr h="680755">
                <a:tc>
                  <a:txBody>
                    <a:bodyPr/>
                    <a:lstStyle/>
                    <a:p>
                      <a:r>
                        <a:rPr lang="en-GB" dirty="0" smtClean="0"/>
                        <a:t>Questions 1 and 7 are mandatory</a:t>
                      </a:r>
                    </a:p>
                    <a:p>
                      <a:r>
                        <a:rPr lang="en-GB" b="1" dirty="0" smtClean="0"/>
                        <a:t>15</a:t>
                      </a:r>
                      <a:r>
                        <a:rPr lang="en-GB" dirty="0" smtClean="0"/>
                        <a:t> </a:t>
                      </a:r>
                      <a:r>
                        <a:rPr lang="en-GB" b="1" dirty="0" smtClean="0"/>
                        <a:t>marks</a:t>
                      </a:r>
                      <a:r>
                        <a:rPr lang="en-GB" dirty="0" smtClean="0"/>
                        <a:t> each – total </a:t>
                      </a:r>
                      <a:r>
                        <a:rPr lang="en-GB" b="1" dirty="0" smtClean="0"/>
                        <a:t>30 marks</a:t>
                      </a:r>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Questions 1 and 7 are mandatory</a:t>
                      </a:r>
                    </a:p>
                    <a:p>
                      <a:r>
                        <a:rPr lang="en-GB" b="1" dirty="0" smtClean="0"/>
                        <a:t>10</a:t>
                      </a:r>
                      <a:r>
                        <a:rPr lang="en-GB" dirty="0" smtClean="0"/>
                        <a:t> </a:t>
                      </a:r>
                      <a:r>
                        <a:rPr lang="en-GB" b="1" dirty="0" smtClean="0"/>
                        <a:t>marks</a:t>
                      </a:r>
                      <a:r>
                        <a:rPr lang="en-GB" dirty="0" smtClean="0"/>
                        <a:t> each – total </a:t>
                      </a:r>
                      <a:r>
                        <a:rPr lang="en-GB" b="1" dirty="0" smtClean="0"/>
                        <a:t>20 marks</a:t>
                      </a:r>
                    </a:p>
                  </a:txBody>
                  <a:tcPr/>
                </a:tc>
                <a:extLst>
                  <a:ext uri="{0D108BD9-81ED-4DB2-BD59-A6C34878D82A}">
                    <a16:rowId xmlns:a16="http://schemas.microsoft.com/office/drawing/2014/main" val="2439969748"/>
                  </a:ext>
                </a:extLst>
              </a:tr>
              <a:tr h="1264258">
                <a:tc>
                  <a:txBody>
                    <a:bodyPr/>
                    <a:lstStyle/>
                    <a:p>
                      <a:pPr marL="285750" indent="-285750">
                        <a:buFont typeface="Arial" panose="020B0604020202020204" pitchFamily="34" charset="0"/>
                        <a:buChar char="•"/>
                      </a:pPr>
                      <a:r>
                        <a:rPr lang="en-GB" b="0" dirty="0" smtClean="0"/>
                        <a:t>The</a:t>
                      </a:r>
                      <a:r>
                        <a:rPr lang="en-GB" b="0" baseline="0" dirty="0" smtClean="0"/>
                        <a:t> impact of s</a:t>
                      </a:r>
                      <a:r>
                        <a:rPr lang="en-GB" b="0" dirty="0" smtClean="0"/>
                        <a:t>ocial</a:t>
                      </a:r>
                      <a:r>
                        <a:rPr lang="en-GB" b="0" baseline="0" dirty="0" smtClean="0"/>
                        <a:t> and cultural influences can be related to </a:t>
                      </a:r>
                      <a:r>
                        <a:rPr lang="en-GB" b="1" baseline="0" dirty="0" smtClean="0"/>
                        <a:t>any</a:t>
                      </a:r>
                      <a:r>
                        <a:rPr lang="en-GB" b="0" baseline="0" dirty="0" smtClean="0"/>
                        <a:t> of the </a:t>
                      </a:r>
                      <a:r>
                        <a:rPr lang="en-GB" b="1" baseline="0" dirty="0" smtClean="0"/>
                        <a:t>work or practice </a:t>
                      </a:r>
                      <a:r>
                        <a:rPr lang="en-GB" b="0" baseline="0" dirty="0" smtClean="0"/>
                        <a:t>of the selected artist/designer </a:t>
                      </a:r>
                    </a:p>
                    <a:p>
                      <a:pPr marL="285750" indent="-285750">
                        <a:buFont typeface="Arial" panose="020B0604020202020204" pitchFamily="34" charset="0"/>
                        <a:buChar char="•"/>
                      </a:pPr>
                      <a:r>
                        <a:rPr lang="en-GB" b="0" baseline="0" dirty="0" smtClean="0"/>
                        <a:t>Breadth or depth can be demonstrated</a:t>
                      </a:r>
                      <a:endParaRPr lang="en-GB" b="0" dirty="0"/>
                    </a:p>
                  </a:txBody>
                  <a:tcPr/>
                </a:tc>
                <a:tc>
                  <a:txBody>
                    <a:bodyPr/>
                    <a:lstStyle/>
                    <a:p>
                      <a:pPr marL="285750" indent="-285750">
                        <a:buFont typeface="Arial" panose="020B0604020202020204" pitchFamily="34" charset="0"/>
                        <a:buChar char="•"/>
                      </a:pPr>
                      <a:r>
                        <a:rPr lang="en-GB" b="0" dirty="0" smtClean="0"/>
                        <a:t>The</a:t>
                      </a:r>
                      <a:r>
                        <a:rPr lang="en-GB" b="0" baseline="0" dirty="0" smtClean="0"/>
                        <a:t> impact of s</a:t>
                      </a:r>
                      <a:r>
                        <a:rPr lang="en-GB" b="0" dirty="0" smtClean="0"/>
                        <a:t>ocial and cultural influences must</a:t>
                      </a:r>
                      <a:r>
                        <a:rPr lang="en-GB" b="0" baseline="0" dirty="0" smtClean="0"/>
                        <a:t> be explained in relation to their </a:t>
                      </a:r>
                      <a:r>
                        <a:rPr lang="en-GB" b="1" baseline="0" dirty="0" smtClean="0"/>
                        <a:t>one</a:t>
                      </a:r>
                      <a:r>
                        <a:rPr lang="en-GB" b="0" baseline="0" dirty="0" smtClean="0"/>
                        <a:t> selected artwork/design</a:t>
                      </a:r>
                    </a:p>
                    <a:p>
                      <a:pPr marL="285750" indent="-285750">
                        <a:buFont typeface="Arial" panose="020B0604020202020204" pitchFamily="34" charset="0"/>
                        <a:buChar char="•"/>
                      </a:pPr>
                      <a:r>
                        <a:rPr lang="en-GB" b="0" baseline="0" dirty="0" smtClean="0"/>
                        <a:t>More depth of knowledge required</a:t>
                      </a:r>
                      <a:endParaRPr lang="en-GB" b="0" dirty="0" smtClean="0"/>
                    </a:p>
                  </a:txBody>
                  <a:tcPr/>
                </a:tc>
                <a:extLst>
                  <a:ext uri="{0D108BD9-81ED-4DB2-BD59-A6C34878D82A}">
                    <a16:rowId xmlns:a16="http://schemas.microsoft.com/office/drawing/2014/main" val="627511259"/>
                  </a:ext>
                </a:extLst>
              </a:tr>
            </a:tbl>
          </a:graphicData>
        </a:graphic>
      </p:graphicFrame>
    </p:spTree>
    <p:extLst>
      <p:ext uri="{BB962C8B-B14F-4D97-AF65-F5344CB8AC3E}">
        <p14:creationId xmlns:p14="http://schemas.microsoft.com/office/powerpoint/2010/main" val="4002153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620688"/>
            <a:ext cx="8229600" cy="50346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400" b="1" i="0" u="none" strike="noStrike" kern="0" cap="none" spc="0" normalizeH="0" baseline="0" noProof="0" dirty="0">
                <a:ln>
                  <a:noFill/>
                </a:ln>
                <a:solidFill>
                  <a:prstClr val="black"/>
                </a:solidFill>
                <a:effectLst/>
                <a:uLnTx/>
                <a:uFillTx/>
                <a:latin typeface="Arial" pitchFamily="34" charset="0"/>
                <a:ea typeface="+mj-ea"/>
                <a:cs typeface="+mj-cs"/>
              </a:rPr>
              <a:t>N5 – Higher comparison: breadth, depth and </a:t>
            </a:r>
            <a:r>
              <a:rPr kumimoji="0" lang="en-GB" sz="2400" b="1" i="0" u="none" strike="noStrike" kern="0" cap="none" spc="0" normalizeH="0" baseline="0" noProof="0" dirty="0" smtClean="0">
                <a:ln>
                  <a:noFill/>
                </a:ln>
                <a:solidFill>
                  <a:prstClr val="black"/>
                </a:solidFill>
                <a:effectLst/>
                <a:uLnTx/>
                <a:uFillTx/>
                <a:latin typeface="Arial" pitchFamily="34" charset="0"/>
                <a:ea typeface="+mj-ea"/>
                <a:cs typeface="+mj-cs"/>
              </a:rPr>
              <a:t>challenge</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graphicFrame>
        <p:nvGraphicFramePr>
          <p:cNvPr id="2" name="Table 1"/>
          <p:cNvGraphicFramePr>
            <a:graphicFrameLocks noGrp="1"/>
          </p:cNvGraphicFramePr>
          <p:nvPr>
            <p:extLst/>
          </p:nvPr>
        </p:nvGraphicFramePr>
        <p:xfrm>
          <a:off x="467545" y="1340768"/>
          <a:ext cx="8230368" cy="4529559"/>
        </p:xfrm>
        <a:graphic>
          <a:graphicData uri="http://schemas.openxmlformats.org/drawingml/2006/table">
            <a:tbl>
              <a:tblPr firstRow="1" bandRow="1">
                <a:tableStyleId>{5C22544A-7EE6-4342-B048-85BDC9FD1C3A}</a:tableStyleId>
              </a:tblPr>
              <a:tblGrid>
                <a:gridCol w="4115567">
                  <a:extLst>
                    <a:ext uri="{9D8B030D-6E8A-4147-A177-3AD203B41FA5}">
                      <a16:colId xmlns:a16="http://schemas.microsoft.com/office/drawing/2014/main" val="2794166931"/>
                    </a:ext>
                  </a:extLst>
                </a:gridCol>
                <a:gridCol w="4114801">
                  <a:extLst>
                    <a:ext uri="{9D8B030D-6E8A-4147-A177-3AD203B41FA5}">
                      <a16:colId xmlns:a16="http://schemas.microsoft.com/office/drawing/2014/main" val="2460379593"/>
                    </a:ext>
                  </a:extLst>
                </a:gridCol>
              </a:tblGrid>
              <a:tr h="386951">
                <a:tc>
                  <a:txBody>
                    <a:bodyPr/>
                    <a:lstStyle/>
                    <a:p>
                      <a:r>
                        <a:rPr lang="en-GB" dirty="0" smtClean="0"/>
                        <a:t>N5</a:t>
                      </a:r>
                      <a:endParaRPr lang="en-GB" dirty="0"/>
                    </a:p>
                  </a:txBody>
                  <a:tcPr/>
                </a:tc>
                <a:tc>
                  <a:txBody>
                    <a:bodyPr/>
                    <a:lstStyle/>
                    <a:p>
                      <a:r>
                        <a:rPr lang="en-GB" dirty="0" smtClean="0"/>
                        <a:t>Higher</a:t>
                      </a:r>
                      <a:endParaRPr lang="en-GB" dirty="0"/>
                    </a:p>
                  </a:txBody>
                  <a:tcPr/>
                </a:tc>
                <a:extLst>
                  <a:ext uri="{0D108BD9-81ED-4DB2-BD59-A6C34878D82A}">
                    <a16:rowId xmlns:a16="http://schemas.microsoft.com/office/drawing/2014/main" val="2741537275"/>
                  </a:ext>
                </a:extLst>
              </a:tr>
              <a:tr h="1240364">
                <a:tc>
                  <a:txBody>
                    <a:bodyPr/>
                    <a:lstStyle/>
                    <a:p>
                      <a:pPr marL="285750" indent="-285750">
                        <a:buFont typeface="Arial" panose="020B0604020202020204" pitchFamily="34" charset="0"/>
                        <a:buChar char="•"/>
                      </a:pPr>
                      <a:r>
                        <a:rPr lang="en-GB" dirty="0" smtClean="0"/>
                        <a:t>Questions have 3 prompts (8 marks) and an opinion (2 marks)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All aspects of the question must be addressed to gain full marks</a:t>
                      </a:r>
                      <a:endParaRPr lang="en-GB" dirty="0" smtClean="0"/>
                    </a:p>
                  </a:txBody>
                  <a:tcPr/>
                </a:tc>
                <a:tc>
                  <a:txBody>
                    <a:bodyPr/>
                    <a:lstStyle/>
                    <a:p>
                      <a:pPr marL="285750" indent="-285750">
                        <a:buFont typeface="Arial" panose="020B0604020202020204" pitchFamily="34" charset="0"/>
                        <a:buChar char="•"/>
                      </a:pPr>
                      <a:r>
                        <a:rPr lang="en-GB" dirty="0" smtClean="0"/>
                        <a:t>Questions have 3 prompts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A balanced response must be given to all aspects of the question (max 4 marks available for each prompt) </a:t>
                      </a:r>
                      <a:endParaRPr lang="en-GB" baseline="0"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M</a:t>
                      </a:r>
                      <a:r>
                        <a:rPr lang="en-GB" dirty="0" smtClean="0"/>
                        <a:t>ore depth and challenge </a:t>
                      </a:r>
                    </a:p>
                  </a:txBody>
                  <a:tcPr/>
                </a:tc>
                <a:extLst>
                  <a:ext uri="{0D108BD9-81ED-4DB2-BD59-A6C34878D82A}">
                    <a16:rowId xmlns:a16="http://schemas.microsoft.com/office/drawing/2014/main" val="1078413359"/>
                  </a:ext>
                </a:extLst>
              </a:tr>
              <a:tr h="189502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In</a:t>
                      </a:r>
                      <a:r>
                        <a:rPr lang="en-GB" baseline="0" dirty="0" smtClean="0"/>
                        <a:t> the optional questions, c</a:t>
                      </a:r>
                      <a:r>
                        <a:rPr lang="en-GB" dirty="0" smtClean="0"/>
                        <a:t>andidates must demonstrate</a:t>
                      </a:r>
                      <a:r>
                        <a:rPr lang="en-GB" baseline="0" dirty="0" smtClean="0"/>
                        <a:t> knowledge and understanding in response to one selected artwork and one design from a specific design area</a:t>
                      </a:r>
                      <a:endParaRPr lang="en-GB" dirty="0" smtClean="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In</a:t>
                      </a:r>
                      <a:r>
                        <a:rPr lang="en-GB" baseline="0" dirty="0" smtClean="0"/>
                        <a:t> the optional questions, c</a:t>
                      </a:r>
                      <a:r>
                        <a:rPr lang="en-GB" dirty="0" smtClean="0"/>
                        <a:t>andidates </a:t>
                      </a:r>
                      <a:r>
                        <a:rPr lang="en-GB" baseline="0" dirty="0" smtClean="0"/>
                        <a:t>respond to two selected artworks representing different processes and styles, and designs form two different areas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More breadth of knowledge required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More higher order thinking required</a:t>
                      </a:r>
                    </a:p>
                  </a:txBody>
                  <a:tcPr/>
                </a:tc>
                <a:extLst>
                  <a:ext uri="{0D108BD9-81ED-4DB2-BD59-A6C34878D82A}">
                    <a16:rowId xmlns:a16="http://schemas.microsoft.com/office/drawing/2014/main" val="4123272556"/>
                  </a:ext>
                </a:extLst>
              </a:tr>
              <a:tr h="667888">
                <a:tc>
                  <a:txBody>
                    <a:bodyPr/>
                    <a:lstStyle/>
                    <a:p>
                      <a:pPr marL="285750" indent="-285750">
                        <a:buFont typeface="Arial" panose="020B0604020202020204" pitchFamily="34" charset="0"/>
                        <a:buChar char="•"/>
                      </a:pPr>
                      <a:r>
                        <a:rPr lang="en-GB" dirty="0" smtClean="0"/>
                        <a:t>Comments</a:t>
                      </a:r>
                      <a:r>
                        <a:rPr lang="en-GB" baseline="0" dirty="0" smtClean="0"/>
                        <a:t> must be justified</a:t>
                      </a:r>
                      <a:endParaRPr lang="en-GB" dirty="0"/>
                    </a:p>
                  </a:txBody>
                  <a:tcPr/>
                </a:tc>
                <a:tc>
                  <a:txBody>
                    <a:bodyPr/>
                    <a:lstStyle/>
                    <a:p>
                      <a:pPr marL="285750" indent="-285750">
                        <a:buFont typeface="Arial" panose="020B0604020202020204" pitchFamily="34" charset="0"/>
                        <a:buChar char="•"/>
                      </a:pPr>
                      <a:r>
                        <a:rPr lang="en-GB" dirty="0" smtClean="0"/>
                        <a:t>Explanations and analysis must be fully justified</a:t>
                      </a:r>
                    </a:p>
                  </a:txBody>
                  <a:tcPr/>
                </a:tc>
                <a:extLst>
                  <a:ext uri="{0D108BD9-81ED-4DB2-BD59-A6C34878D82A}">
                    <a16:rowId xmlns:a16="http://schemas.microsoft.com/office/drawing/2014/main" val="1375298619"/>
                  </a:ext>
                </a:extLst>
              </a:tr>
            </a:tbl>
          </a:graphicData>
        </a:graphic>
      </p:graphicFrame>
    </p:spTree>
    <p:extLst>
      <p:ext uri="{BB962C8B-B14F-4D97-AF65-F5344CB8AC3E}">
        <p14:creationId xmlns:p14="http://schemas.microsoft.com/office/powerpoint/2010/main" val="29901951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73510" y="548680"/>
            <a:ext cx="8229600" cy="71948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Recommendations to centres:</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73510" y="1124744"/>
            <a:ext cx="7986922" cy="494907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Consider how you will make use of the time that would have been spent generating, assessing and re-assessing unit evidence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Consider the effectiveness of your approach</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Ensure </a:t>
            </a:r>
            <a:r>
              <a:rPr kumimoji="0" lang="en-US" sz="2400" b="0" i="0" u="none" strike="noStrike" kern="0" cap="none" spc="0" normalizeH="0" baseline="0" noProof="0" dirty="0">
                <a:ln>
                  <a:noFill/>
                </a:ln>
                <a:solidFill>
                  <a:prstClr val="black"/>
                </a:solidFill>
                <a:effectLst/>
                <a:uLnTx/>
                <a:uFillTx/>
                <a:latin typeface="Arial"/>
                <a:ea typeface="+mn-ea"/>
                <a:cs typeface="+mn-cs"/>
              </a:rPr>
              <a:t>candidates are introduced to a variety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of </a:t>
            </a:r>
            <a:r>
              <a:rPr kumimoji="0" lang="en-US" sz="2400" b="0" i="0" u="none" strike="noStrike" kern="0" cap="none" spc="0" normalizeH="0" baseline="0" noProof="0" dirty="0">
                <a:ln>
                  <a:noFill/>
                </a:ln>
                <a:solidFill>
                  <a:prstClr val="black"/>
                </a:solidFill>
                <a:effectLst/>
                <a:uLnTx/>
                <a:uFillTx/>
                <a:latin typeface="Arial"/>
                <a:ea typeface="+mn-ea"/>
                <a:cs typeface="+mn-cs"/>
              </a:rPr>
              <a:t>expressive art genres and styles and at least two design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areas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Teach candidates the meaning of the art and design terminology likely to be encountered in the exam</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93015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539552" y="620688"/>
            <a:ext cx="7992888" cy="5616624"/>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Ensure candidates are familiar with the format of the question paper and have opportunities to practice their exam technique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Teach </a:t>
            </a:r>
            <a:r>
              <a:rPr kumimoji="0" lang="en-US" sz="2400" b="0" i="0" u="none" strike="noStrike" kern="0" cap="none" spc="0" normalizeH="0" baseline="0" noProof="0" dirty="0">
                <a:ln>
                  <a:noFill/>
                </a:ln>
                <a:solidFill>
                  <a:prstClr val="black"/>
                </a:solidFill>
                <a:effectLst/>
                <a:uLnTx/>
                <a:uFillTx/>
                <a:latin typeface="Arial"/>
                <a:ea typeface="+mn-ea"/>
                <a:cs typeface="+mn-cs"/>
              </a:rPr>
              <a:t>candidates how to develop and justify their points and how to connect their responses to the question asked</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Mark homework and practice exams in line with the national standard and ensure consistency across your department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Provide feedback to candidates on how they can improve in this component</a:t>
            </a: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81181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9216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GB" kern="0" dirty="0" smtClean="0">
                <a:solidFill>
                  <a:schemeClr val="tx1"/>
                </a:solidFill>
              </a:rPr>
              <a:t>Aims of the day</a:t>
            </a:r>
            <a:endParaRPr lang="en-US" kern="0" dirty="0">
              <a:solidFill>
                <a:schemeClr val="tx1"/>
              </a:solidFill>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indent="0">
              <a:buClrTx/>
              <a:buFont typeface="Wingdings" pitchFamily="2" charset="2"/>
              <a:buNone/>
              <a:defRPr/>
            </a:pPr>
            <a:endParaRPr lang="en-GB" sz="2400" kern="0" dirty="0" smtClean="0">
              <a:solidFill>
                <a:schemeClr val="tx1"/>
              </a:solidFill>
              <a:latin typeface="Arial"/>
            </a:endParaRPr>
          </a:p>
          <a:p>
            <a:pPr marL="0" indent="0">
              <a:buClrTx/>
              <a:buFont typeface="Wingdings" pitchFamily="2" charset="2"/>
              <a:buNone/>
              <a:defRPr/>
            </a:pPr>
            <a:r>
              <a:rPr lang="en-GB" sz="2400" kern="0" dirty="0" smtClean="0">
                <a:solidFill>
                  <a:schemeClr val="tx1"/>
                </a:solidFill>
                <a:latin typeface="Arial"/>
              </a:rPr>
              <a:t>To support teachers, lecturers and assessors in their understanding of the requirements of the revised course assessment for Higher Art &amp; Design</a:t>
            </a:r>
          </a:p>
          <a:p>
            <a:pPr marL="0" indent="0">
              <a:buClrTx/>
              <a:buFont typeface="Wingdings" pitchFamily="2" charset="2"/>
              <a:buNone/>
              <a:defRPr/>
            </a:pPr>
            <a:endParaRPr lang="en-GB" sz="2400" kern="0" dirty="0">
              <a:solidFill>
                <a:schemeClr val="tx1"/>
              </a:solidFill>
              <a:latin typeface="Arial"/>
            </a:endParaRPr>
          </a:p>
          <a:p>
            <a:pPr marL="0" indent="0">
              <a:buClrTx/>
              <a:buFont typeface="Wingdings" pitchFamily="2" charset="2"/>
              <a:buNone/>
              <a:defRPr/>
            </a:pPr>
            <a:r>
              <a:rPr lang="en-GB" sz="2400" kern="0" dirty="0" smtClean="0">
                <a:solidFill>
                  <a:schemeClr val="tx1"/>
                </a:solidFill>
                <a:latin typeface="Arial"/>
              </a:rPr>
              <a:t>To provide opportunities for delegates to:</a:t>
            </a:r>
          </a:p>
          <a:p>
            <a:pPr>
              <a:buClrTx/>
              <a:defRPr/>
            </a:pPr>
            <a:r>
              <a:rPr lang="en-GB" sz="2400" kern="0" dirty="0">
                <a:solidFill>
                  <a:schemeClr val="tx1"/>
                </a:solidFill>
                <a:latin typeface="Arial"/>
              </a:rPr>
              <a:t>ask questions and seek </a:t>
            </a:r>
            <a:r>
              <a:rPr lang="en-GB" sz="2400" kern="0" dirty="0" smtClean="0">
                <a:solidFill>
                  <a:schemeClr val="tx1"/>
                </a:solidFill>
                <a:latin typeface="Arial"/>
              </a:rPr>
              <a:t>clarification</a:t>
            </a:r>
            <a:endParaRPr lang="en-GB" sz="2400" kern="0" dirty="0">
              <a:solidFill>
                <a:schemeClr val="tx1"/>
              </a:solidFill>
              <a:latin typeface="Arial"/>
            </a:endParaRPr>
          </a:p>
          <a:p>
            <a:pPr>
              <a:buClrTx/>
              <a:defRPr/>
            </a:pPr>
            <a:r>
              <a:rPr lang="en-GB" sz="2400" kern="0" dirty="0">
                <a:solidFill>
                  <a:schemeClr val="tx1"/>
                </a:solidFill>
                <a:latin typeface="Arial"/>
              </a:rPr>
              <a:t>discuss </a:t>
            </a:r>
            <a:r>
              <a:rPr lang="en-GB" sz="2400" kern="0" dirty="0" smtClean="0">
                <a:solidFill>
                  <a:schemeClr val="tx1"/>
                </a:solidFill>
                <a:latin typeface="Arial"/>
              </a:rPr>
              <a:t>the revised </a:t>
            </a:r>
            <a:r>
              <a:rPr lang="en-GB" sz="2400" kern="0" dirty="0">
                <a:solidFill>
                  <a:schemeClr val="tx1"/>
                </a:solidFill>
                <a:latin typeface="Arial"/>
              </a:rPr>
              <a:t>requirements with </a:t>
            </a:r>
            <a:r>
              <a:rPr lang="en-GB" sz="2400" kern="0" dirty="0" smtClean="0">
                <a:solidFill>
                  <a:schemeClr val="tx1"/>
                </a:solidFill>
                <a:latin typeface="Arial"/>
              </a:rPr>
              <a:t>colleagues </a:t>
            </a:r>
            <a:endParaRPr lang="en-GB" sz="2400" kern="0" dirty="0">
              <a:solidFill>
                <a:schemeClr val="tx1"/>
              </a:solidFill>
              <a:latin typeface="Arial"/>
            </a:endParaRPr>
          </a:p>
          <a:p>
            <a:pPr>
              <a:buClrTx/>
              <a:defRPr/>
            </a:pPr>
            <a:endParaRPr lang="en-GB" sz="2400" kern="0" dirty="0">
              <a:solidFill>
                <a:schemeClr val="tx1"/>
              </a:solidFill>
              <a:latin typeface="Arial"/>
            </a:endParaRPr>
          </a:p>
        </p:txBody>
      </p:sp>
    </p:spTree>
    <p:extLst>
      <p:ext uri="{BB962C8B-B14F-4D97-AF65-F5344CB8AC3E}">
        <p14:creationId xmlns:p14="http://schemas.microsoft.com/office/powerpoint/2010/main" val="3606714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9216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Resources</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196752"/>
            <a:ext cx="7777162" cy="473278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The following documents are available on the SQA website: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The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course </a:t>
            </a:r>
            <a:r>
              <a:rPr kumimoji="0" lang="en-US" sz="2400" b="0" i="0" u="none" strike="noStrike" kern="0" cap="none" spc="0" normalizeH="0" baseline="0" noProof="0" dirty="0">
                <a:ln>
                  <a:noFill/>
                </a:ln>
                <a:solidFill>
                  <a:prstClr val="black"/>
                </a:solidFill>
                <a:effectLst/>
                <a:uLnTx/>
                <a:uFillTx/>
                <a:latin typeface="Arial"/>
                <a:ea typeface="+mn-ea"/>
                <a:cs typeface="+mn-cs"/>
              </a:rPr>
              <a:t>s</a:t>
            </a:r>
            <a:r>
              <a:rPr kumimoji="0" lang="en-US" sz="2400" b="0" i="0" u="none" strike="noStrike" kern="0" cap="none" spc="0" normalizeH="0" baseline="0" noProof="0" dirty="0" smtClean="0">
                <a:ln>
                  <a:noFill/>
                </a:ln>
                <a:solidFill>
                  <a:prstClr val="black"/>
                </a:solidFill>
                <a:effectLst/>
                <a:uLnTx/>
                <a:uFillTx/>
                <a:latin typeface="Arial"/>
                <a:ea typeface="+mn-ea"/>
                <a:cs typeface="+mn-cs"/>
              </a:rPr>
              <a:t>pecification </a:t>
            </a:r>
            <a:r>
              <a:rPr kumimoji="0" lang="en-US" sz="2400" b="0" i="0" u="none" strike="noStrike" kern="0" cap="none" spc="0" normalizeH="0" baseline="0" noProof="0" dirty="0">
                <a:ln>
                  <a:noFill/>
                </a:ln>
                <a:solidFill>
                  <a:prstClr val="black"/>
                </a:solidFill>
                <a:effectLst/>
                <a:uLnTx/>
                <a:uFillTx/>
                <a:latin typeface="Arial"/>
                <a:ea typeface="+mn-ea"/>
                <a:cs typeface="+mn-cs"/>
              </a:rPr>
              <a:t>document, which contains:</a:t>
            </a: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question </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paper prompts</a:t>
            </a: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social</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cultural and other influences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which </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impact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on </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artists’ and designers’ work and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practice</a:t>
            </a: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appendix 1: course </a:t>
            </a: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support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notes</a:t>
            </a: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appendix 2: definitions of art and design terms</a:t>
            </a: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Specimen </a:t>
            </a:r>
            <a:r>
              <a:rPr kumimoji="0" lang="en-US" sz="2400" b="0" i="0" u="none" strike="noStrike" kern="0" cap="none" spc="0" normalizeH="0" baseline="0" noProof="0" dirty="0">
                <a:ln>
                  <a:noFill/>
                </a:ln>
                <a:solidFill>
                  <a:prstClr val="black"/>
                </a:solidFill>
                <a:effectLst/>
                <a:uLnTx/>
                <a:uFillTx/>
                <a:latin typeface="Arial"/>
                <a:ea typeface="+mn-ea"/>
                <a:cs typeface="+mn-cs"/>
              </a:rPr>
              <a:t>q</a:t>
            </a:r>
            <a:r>
              <a:rPr kumimoji="0" lang="en-US" sz="2400" b="0" i="0" u="none" strike="noStrike" kern="0" cap="none" spc="0" normalizeH="0" baseline="0" noProof="0" dirty="0" smtClean="0">
                <a:ln>
                  <a:noFill/>
                </a:ln>
                <a:solidFill>
                  <a:prstClr val="black"/>
                </a:solidFill>
                <a:effectLst/>
                <a:uLnTx/>
                <a:uFillTx/>
                <a:latin typeface="Arial"/>
                <a:ea typeface="+mn-ea"/>
                <a:cs typeface="+mn-cs"/>
              </a:rPr>
              <a:t>uestion </a:t>
            </a:r>
            <a:r>
              <a:rPr kumimoji="0" lang="en-US" sz="2400" b="0" i="0" u="none" strike="noStrike" kern="0" cap="none" spc="0" normalizeH="0" baseline="0" noProof="0" dirty="0">
                <a:ln>
                  <a:noFill/>
                </a:ln>
                <a:solidFill>
                  <a:prstClr val="black"/>
                </a:solidFill>
                <a:effectLst/>
                <a:uLnTx/>
                <a:uFillTx/>
                <a:latin typeface="Arial"/>
                <a:ea typeface="+mn-ea"/>
                <a:cs typeface="+mn-cs"/>
              </a:rPr>
              <a:t>p</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aper </a:t>
            </a:r>
            <a:r>
              <a:rPr kumimoji="0" lang="en-US" sz="2400" b="0" i="0" u="none" strike="noStrike" kern="0" cap="none" spc="0" normalizeH="0" baseline="0" noProof="0" dirty="0">
                <a:ln>
                  <a:noFill/>
                </a:ln>
                <a:solidFill>
                  <a:prstClr val="black"/>
                </a:solidFill>
                <a:effectLst/>
                <a:uLnTx/>
                <a:uFillTx/>
                <a:latin typeface="Arial"/>
                <a:ea typeface="+mn-ea"/>
                <a:cs typeface="+mn-cs"/>
              </a:rPr>
              <a:t>and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marking </a:t>
            </a:r>
            <a:r>
              <a:rPr kumimoji="0" lang="en-US" sz="2400" b="0" i="0" u="none" strike="noStrike" kern="0" cap="none" spc="0" normalizeH="0" baseline="0" noProof="0" dirty="0">
                <a:ln>
                  <a:noFill/>
                </a:ln>
                <a:solidFill>
                  <a:prstClr val="black"/>
                </a:solidFill>
                <a:effectLst/>
                <a:uLnTx/>
                <a:uFillTx/>
                <a:latin typeface="Arial"/>
                <a:ea typeface="+mn-ea"/>
                <a:cs typeface="+mn-cs"/>
              </a:rPr>
              <a:t>i</a:t>
            </a:r>
            <a:r>
              <a:rPr kumimoji="0" lang="en-US" sz="2400" b="0" i="0" u="none" strike="noStrike" kern="0" cap="none" spc="0" normalizeH="0" baseline="0" noProof="0" dirty="0" smtClean="0">
                <a:ln>
                  <a:noFill/>
                </a:ln>
                <a:solidFill>
                  <a:prstClr val="black"/>
                </a:solidFill>
                <a:effectLst/>
                <a:uLnTx/>
                <a:uFillTx/>
                <a:latin typeface="Arial"/>
                <a:ea typeface="+mn-ea"/>
                <a:cs typeface="+mn-cs"/>
              </a:rPr>
              <a:t>nstructions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400050" marR="0" lvl="1"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04528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41325" y="1576388"/>
            <a:ext cx="8229600" cy="199707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Revised </a:t>
            </a:r>
            <a:r>
              <a:rPr kumimoji="0" lang="en-GB" sz="4000" b="1" i="0" u="none" strike="noStrike" kern="0" cap="none" spc="0" normalizeH="0" baseline="0" noProof="0" dirty="0" smtClean="0">
                <a:ln>
                  <a:noFill/>
                </a:ln>
                <a:solidFill>
                  <a:srgbClr val="CC99D1"/>
                </a:solidFill>
                <a:effectLst/>
                <a:uLnTx/>
                <a:uFillTx/>
                <a:latin typeface="Arial" pitchFamily="34" charset="0"/>
                <a:ea typeface="+mj-ea"/>
                <a:cs typeface="+mj-cs"/>
              </a:rPr>
              <a:t>Higher</a:t>
            </a:r>
            <a:endParaRPr kumimoji="0" lang="en-GB" sz="4000" b="1" i="0" u="none" strike="noStrike" kern="0" cap="none" spc="0" normalizeH="0" baseline="0" noProof="0" dirty="0">
              <a:ln>
                <a:noFill/>
              </a:ln>
              <a:solidFill>
                <a:srgbClr val="CC99D1"/>
              </a:solidFill>
              <a:effectLst/>
              <a:uLnTx/>
              <a:uFillTx/>
              <a:latin typeface="Arial"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Course Assessment</a:t>
            </a: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 - Art and Design </a:t>
            </a:r>
            <a:endParaRPr kumimoji="0" lang="en-US" sz="4000" b="1" i="0" u="none" strike="noStrike" kern="0" cap="none" spc="0" normalizeH="0" baseline="0" noProof="0" dirty="0">
              <a:ln>
                <a:noFill/>
              </a:ln>
              <a:solidFill>
                <a:srgbClr val="CC99D1"/>
              </a:solidFill>
              <a:effectLst/>
              <a:uLnTx/>
              <a:uFillTx/>
              <a:latin typeface="Arial" pitchFamily="34" charset="0"/>
              <a:ea typeface="+mj-ea"/>
              <a:cs typeface="+mj-cs"/>
            </a:endParaRPr>
          </a:p>
        </p:txBody>
      </p:sp>
      <p:sp>
        <p:nvSpPr>
          <p:cNvPr id="4" name="Title 1"/>
          <p:cNvSpPr txBox="1">
            <a:spLocks/>
          </p:cNvSpPr>
          <p:nvPr/>
        </p:nvSpPr>
        <p:spPr>
          <a:xfrm>
            <a:off x="446088" y="3873500"/>
            <a:ext cx="8229600" cy="129540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srgbClr val="003366"/>
                </a:solidFill>
                <a:effectLst/>
                <a:uLnTx/>
                <a:uFillTx/>
                <a:latin typeface="Arial" pitchFamily="34" charset="0"/>
                <a:ea typeface="+mj-ea"/>
                <a:cs typeface="+mj-cs"/>
              </a:rPr>
              <a:t>Expressive Portfolio Workshop</a:t>
            </a:r>
            <a:endParaRPr kumimoji="0" lang="en-US" sz="3600" b="1" i="0" u="none" strike="noStrike" kern="0" cap="none" spc="0" normalizeH="0" baseline="0" noProof="0" dirty="0">
              <a:ln>
                <a:noFill/>
              </a:ln>
              <a:solidFill>
                <a:srgbClr val="003366"/>
              </a:solidFill>
              <a:effectLst/>
              <a:uLnTx/>
              <a:uFillTx/>
              <a:latin typeface="Arial" pitchFamily="34" charset="0"/>
              <a:ea typeface="+mj-ea"/>
              <a:cs typeface="+mj-cs"/>
            </a:endParaRPr>
          </a:p>
        </p:txBody>
      </p:sp>
    </p:spTree>
    <p:extLst>
      <p:ext uri="{BB962C8B-B14F-4D97-AF65-F5344CB8AC3E}">
        <p14:creationId xmlns:p14="http://schemas.microsoft.com/office/powerpoint/2010/main" val="41113508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51157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Expressive portfolio </a:t>
            </a:r>
            <a:r>
              <a:rPr kumimoji="0" lang="en-GB" sz="3200" b="1" i="0" u="none" strike="noStrike" kern="0" cap="none" spc="0" normalizeH="0" baseline="0" noProof="0" dirty="0">
                <a:ln>
                  <a:noFill/>
                </a:ln>
                <a:solidFill>
                  <a:prstClr val="black"/>
                </a:solidFill>
                <a:effectLst/>
                <a:uLnTx/>
                <a:uFillTx/>
                <a:latin typeface="Arial" pitchFamily="34" charset="0"/>
                <a:ea typeface="+mj-ea"/>
                <a:cs typeface="+mj-cs"/>
              </a:rPr>
              <a:t>a</a:t>
            </a: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ssessment task</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2" y="1196752"/>
            <a:ext cx="8064127" cy="4824535"/>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200" b="0" i="1" u="none" strike="noStrike" kern="0" cap="none" spc="0" normalizeH="0" baseline="0" noProof="0" dirty="0" smtClean="0">
                <a:ln>
                  <a:noFill/>
                </a:ln>
                <a:solidFill>
                  <a:prstClr val="black"/>
                </a:solidFill>
                <a:effectLst/>
                <a:uLnTx/>
                <a:uFillTx/>
                <a:latin typeface="Arial"/>
                <a:ea typeface="+mn-ea"/>
                <a:cs typeface="+mn-cs"/>
              </a:rPr>
              <a:t>The expressive portfolio </a:t>
            </a:r>
            <a:r>
              <a:rPr kumimoji="0" lang="en-US" sz="2200" b="0" i="1" u="none" strike="noStrike" kern="0" cap="none" spc="0" normalizeH="0" baseline="0" noProof="0" dirty="0">
                <a:ln>
                  <a:noFill/>
                </a:ln>
                <a:solidFill>
                  <a:prstClr val="black"/>
                </a:solidFill>
                <a:effectLst/>
                <a:uLnTx/>
                <a:uFillTx/>
                <a:latin typeface="Arial"/>
                <a:ea typeface="+mn-ea"/>
                <a:cs typeface="+mn-cs"/>
              </a:rPr>
              <a:t>a</a:t>
            </a:r>
            <a:r>
              <a:rPr kumimoji="0" lang="en-US" sz="2200" b="0" i="1" u="none" strike="noStrike" kern="0" cap="none" spc="0" normalizeH="0" baseline="0" noProof="0" dirty="0" smtClean="0">
                <a:ln>
                  <a:noFill/>
                </a:ln>
                <a:solidFill>
                  <a:prstClr val="black"/>
                </a:solidFill>
                <a:effectLst/>
                <a:uLnTx/>
                <a:uFillTx/>
                <a:latin typeface="Arial"/>
                <a:ea typeface="+mn-ea"/>
                <a:cs typeface="+mn-cs"/>
              </a:rPr>
              <a:t>ssessment task requires candidates to provide evidence of their ability to: </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200" b="0" i="1"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200" b="0" i="0" u="none" strike="noStrike" kern="0" cap="none" spc="0" normalizeH="0" baseline="0" noProof="0" dirty="0">
                <a:ln>
                  <a:noFill/>
                </a:ln>
                <a:solidFill>
                  <a:prstClr val="black"/>
                </a:solidFill>
                <a:effectLst/>
                <a:uLnTx/>
                <a:uFillTx/>
                <a:latin typeface="Arial"/>
                <a:ea typeface="+mn-ea"/>
                <a:cs typeface="+mn-cs"/>
              </a:rPr>
              <a:t>r</a:t>
            </a:r>
            <a:r>
              <a:rPr kumimoji="0" lang="en-GB" sz="2200" b="0" i="0" u="none" strike="noStrike" kern="0" cap="none" spc="0" normalizeH="0" baseline="0" noProof="0" dirty="0" smtClean="0">
                <a:ln>
                  <a:noFill/>
                </a:ln>
                <a:solidFill>
                  <a:prstClr val="black"/>
                </a:solidFill>
                <a:effectLst/>
                <a:uLnTx/>
                <a:uFillTx/>
                <a:latin typeface="Arial"/>
                <a:ea typeface="+mn-ea"/>
                <a:cs typeface="+mn-cs"/>
              </a:rPr>
              <a:t>espond to their theme by producing </a:t>
            </a:r>
            <a:r>
              <a:rPr kumimoji="0" lang="en-GB" sz="2200" b="0" i="0" u="none" strike="noStrike" kern="0" cap="none" spc="0" normalizeH="0" baseline="0" noProof="0" dirty="0">
                <a:ln>
                  <a:noFill/>
                </a:ln>
                <a:solidFill>
                  <a:prstClr val="black"/>
                </a:solidFill>
                <a:effectLst/>
                <a:uLnTx/>
                <a:uFillTx/>
                <a:latin typeface="Arial"/>
                <a:ea typeface="+mn-ea"/>
                <a:cs typeface="+mn-cs"/>
              </a:rPr>
              <a:t>relevant </a:t>
            </a:r>
            <a:r>
              <a:rPr kumimoji="0" lang="en-GB" sz="2200" b="0" i="0" u="none" strike="noStrike" kern="0" cap="none" spc="0" normalizeH="0" baseline="0" noProof="0" dirty="0" smtClean="0">
                <a:ln>
                  <a:noFill/>
                </a:ln>
                <a:solidFill>
                  <a:prstClr val="black"/>
                </a:solidFill>
                <a:effectLst/>
                <a:uLnTx/>
                <a:uFillTx/>
                <a:latin typeface="Arial"/>
                <a:ea typeface="+mn-ea"/>
                <a:cs typeface="+mn-cs"/>
              </a:rPr>
              <a:t>and focused 2D/3D </a:t>
            </a:r>
            <a:r>
              <a:rPr kumimoji="0" lang="en-GB" sz="2200" b="0" i="0" u="none" strike="noStrike" kern="0" cap="none" spc="0" normalizeH="0" baseline="0" noProof="0" dirty="0">
                <a:ln>
                  <a:noFill/>
                </a:ln>
                <a:solidFill>
                  <a:prstClr val="black"/>
                </a:solidFill>
                <a:effectLst/>
                <a:uLnTx/>
                <a:uFillTx/>
                <a:latin typeface="Arial"/>
                <a:ea typeface="+mn-ea"/>
                <a:cs typeface="+mn-cs"/>
              </a:rPr>
              <a:t>analytical drawings, studies and investigative </a:t>
            </a:r>
            <a:r>
              <a:rPr kumimoji="0" lang="en-GB" sz="2200" b="0" i="0" u="none" strike="noStrike" kern="0" cap="none" spc="0" normalizeH="0" baseline="0" noProof="0" dirty="0" smtClean="0">
                <a:ln>
                  <a:noFill/>
                </a:ln>
                <a:solidFill>
                  <a:prstClr val="black"/>
                </a:solidFill>
                <a:effectLst/>
                <a:uLnTx/>
                <a:uFillTx/>
                <a:latin typeface="Arial"/>
                <a:ea typeface="+mn-ea"/>
                <a:cs typeface="+mn-cs"/>
              </a:rPr>
              <a:t>research</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200" b="0" i="0" u="none" strike="noStrike" kern="0" cap="none" spc="0" normalizeH="0" baseline="0" noProof="0" dirty="0">
                <a:ln>
                  <a:noFill/>
                </a:ln>
                <a:solidFill>
                  <a:prstClr val="black"/>
                </a:solidFill>
                <a:effectLst/>
                <a:uLnTx/>
                <a:uFillTx/>
                <a:latin typeface="Arial"/>
                <a:ea typeface="+mn-ea"/>
                <a:cs typeface="+mn-cs"/>
              </a:rPr>
              <a:t>c</a:t>
            </a:r>
            <a:r>
              <a:rPr kumimoji="0" lang="en-GB" sz="2200" b="0" i="0" u="none" strike="noStrike" kern="0" cap="none" spc="0" normalizeH="0" baseline="0" noProof="0" dirty="0" smtClean="0">
                <a:ln>
                  <a:noFill/>
                </a:ln>
                <a:solidFill>
                  <a:prstClr val="black"/>
                </a:solidFill>
                <a:effectLst/>
                <a:uLnTx/>
                <a:uFillTx/>
                <a:latin typeface="Arial"/>
                <a:ea typeface="+mn-ea"/>
                <a:cs typeface="+mn-cs"/>
              </a:rPr>
              <a:t>reatively and skilfully use appropriate materials, techniques and/or technology for visual effect in response to their theme or stimulus</a:t>
            </a:r>
            <a:endParaRPr kumimoji="0" lang="en-GB" sz="22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200" b="0" i="0" u="none" strike="noStrike" kern="0" cap="none" spc="0" normalizeH="0" baseline="0" noProof="0" dirty="0">
                <a:ln>
                  <a:noFill/>
                </a:ln>
                <a:solidFill>
                  <a:prstClr val="black"/>
                </a:solidFill>
                <a:effectLst/>
                <a:uLnTx/>
                <a:uFillTx/>
                <a:latin typeface="Arial"/>
                <a:ea typeface="+mn-ea"/>
                <a:cs typeface="+mn-cs"/>
              </a:rPr>
              <a:t>d</a:t>
            </a:r>
            <a:r>
              <a:rPr kumimoji="0" lang="en-GB" sz="2200" b="0" i="0" u="none" strike="noStrike" kern="0" cap="none" spc="0" normalizeH="0" baseline="0" noProof="0" dirty="0" smtClean="0">
                <a:ln>
                  <a:noFill/>
                </a:ln>
                <a:solidFill>
                  <a:prstClr val="black"/>
                </a:solidFill>
                <a:effectLst/>
                <a:uLnTx/>
                <a:uFillTx/>
                <a:latin typeface="Arial"/>
                <a:ea typeface="+mn-ea"/>
                <a:cs typeface="+mn-cs"/>
              </a:rPr>
              <a:t>emonstrate </a:t>
            </a:r>
            <a:r>
              <a:rPr kumimoji="0" lang="en-GB" sz="2200" b="0" i="0" u="none" strike="noStrike" kern="0" cap="none" spc="0" normalizeH="0" baseline="0" noProof="0" dirty="0">
                <a:ln>
                  <a:noFill/>
                </a:ln>
                <a:solidFill>
                  <a:prstClr val="black"/>
                </a:solidFill>
                <a:effectLst/>
                <a:uLnTx/>
                <a:uFillTx/>
                <a:latin typeface="Arial"/>
                <a:ea typeface="+mn-ea"/>
                <a:cs typeface="+mn-cs"/>
              </a:rPr>
              <a:t>a single line of </a:t>
            </a:r>
            <a:r>
              <a:rPr kumimoji="0" lang="en-GB" sz="2200" b="0" i="0" u="none" strike="noStrike" kern="0" cap="none" spc="0" normalizeH="0" baseline="0" noProof="0" dirty="0" smtClean="0">
                <a:ln>
                  <a:noFill/>
                </a:ln>
                <a:solidFill>
                  <a:prstClr val="black"/>
                </a:solidFill>
                <a:effectLst/>
                <a:uLnTx/>
                <a:uFillTx/>
                <a:latin typeface="Arial"/>
                <a:ea typeface="+mn-ea"/>
                <a:cs typeface="+mn-cs"/>
              </a:rPr>
              <a:t>focused development, showing visual continuity, the refinement of one idea and the production of a </a:t>
            </a:r>
            <a:r>
              <a:rPr kumimoji="0" lang="en-GB" sz="2200" b="0" i="0" u="none" strike="noStrike" kern="0" cap="none" spc="0" normalizeH="0" baseline="0" noProof="0" dirty="0">
                <a:ln>
                  <a:noFill/>
                </a:ln>
                <a:solidFill>
                  <a:prstClr val="black"/>
                </a:solidFill>
                <a:effectLst/>
                <a:uLnTx/>
                <a:uFillTx/>
                <a:latin typeface="Arial"/>
                <a:ea typeface="+mn-ea"/>
                <a:cs typeface="+mn-cs"/>
              </a:rPr>
              <a:t>f</a:t>
            </a:r>
            <a:r>
              <a:rPr kumimoji="0" lang="en-GB" sz="2200" b="0" i="0" u="none" strike="noStrike" kern="0" cap="none" spc="0" normalizeH="0" baseline="0" noProof="0" dirty="0" smtClean="0">
                <a:ln>
                  <a:noFill/>
                </a:ln>
                <a:solidFill>
                  <a:prstClr val="black"/>
                </a:solidFill>
                <a:effectLst/>
                <a:uLnTx/>
                <a:uFillTx/>
                <a:latin typeface="Arial"/>
                <a:ea typeface="+mn-ea"/>
                <a:cs typeface="+mn-cs"/>
              </a:rPr>
              <a:t>inal </a:t>
            </a:r>
            <a:r>
              <a:rPr kumimoji="0" lang="en-GB" sz="2200" b="0" i="0" u="none" strike="noStrike" kern="0" cap="none" spc="0" normalizeH="0" baseline="0" noProof="0" dirty="0">
                <a:ln>
                  <a:noFill/>
                </a:ln>
                <a:solidFill>
                  <a:prstClr val="black"/>
                </a:solidFill>
                <a:effectLst/>
                <a:uLnTx/>
                <a:uFillTx/>
                <a:latin typeface="Arial"/>
                <a:ea typeface="+mn-ea"/>
                <a:cs typeface="+mn-cs"/>
              </a:rPr>
              <a:t>p</a:t>
            </a:r>
            <a:r>
              <a:rPr kumimoji="0" lang="en-GB" sz="2200" b="0" i="0" u="none" strike="noStrike" kern="0" cap="none" spc="0" normalizeH="0" baseline="0" noProof="0" dirty="0" smtClean="0">
                <a:ln>
                  <a:noFill/>
                </a:ln>
                <a:solidFill>
                  <a:prstClr val="black"/>
                </a:solidFill>
                <a:effectLst/>
                <a:uLnTx/>
                <a:uFillTx/>
                <a:latin typeface="Arial"/>
                <a:ea typeface="+mn-ea"/>
                <a:cs typeface="+mn-cs"/>
              </a:rPr>
              <a:t>iece</a:t>
            </a:r>
            <a:endParaRPr kumimoji="0" lang="en-GB" sz="22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200" b="0" i="0" u="none" strike="noStrike" kern="0" cap="none" spc="0" normalizeH="0" baseline="0" noProof="0" dirty="0">
                <a:ln>
                  <a:noFill/>
                </a:ln>
                <a:solidFill>
                  <a:prstClr val="black"/>
                </a:solidFill>
                <a:effectLst/>
                <a:uLnTx/>
                <a:uFillTx/>
                <a:latin typeface="Arial"/>
                <a:ea typeface="+mn-ea"/>
                <a:cs typeface="+mn-cs"/>
              </a:rPr>
              <a:t>r</a:t>
            </a:r>
            <a:r>
              <a:rPr kumimoji="0" lang="en-GB" sz="2200" b="0" i="0" u="none" strike="noStrike" kern="0" cap="none" spc="0" normalizeH="0" baseline="0" noProof="0" dirty="0" smtClean="0">
                <a:ln>
                  <a:noFill/>
                </a:ln>
                <a:solidFill>
                  <a:prstClr val="black"/>
                </a:solidFill>
                <a:effectLst/>
                <a:uLnTx/>
                <a:uFillTx/>
                <a:latin typeface="Arial"/>
                <a:ea typeface="+mn-ea"/>
                <a:cs typeface="+mn-cs"/>
              </a:rPr>
              <a:t>eflect on and critically evaluate their creative process</a:t>
            </a:r>
            <a:r>
              <a:rPr kumimoji="0" lang="en-GB" sz="2400" b="0" i="0" u="none" strike="noStrike" kern="0" cap="none" spc="0" normalizeH="0" baseline="0" noProof="0" dirty="0" smtClean="0">
                <a:ln>
                  <a:noFill/>
                </a:ln>
                <a:solidFill>
                  <a:prstClr val="black"/>
                </a:solidFill>
                <a:effectLst/>
                <a:uLnTx/>
                <a:uFillTx/>
                <a:latin typeface="Arial"/>
                <a:ea typeface="+mn-ea"/>
                <a:cs typeface="+mn-cs"/>
              </a:rPr>
              <a:t>	</a:t>
            </a: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27533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Portfolios: Marking instructions </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The marking </a:t>
            </a:r>
            <a:r>
              <a:rPr kumimoji="0" lang="en-US" sz="2400" b="0" i="0" u="none" strike="noStrike" kern="0" cap="none" spc="0" normalizeH="0" baseline="0" noProof="0" dirty="0">
                <a:ln>
                  <a:noFill/>
                </a:ln>
                <a:solidFill>
                  <a:prstClr val="black"/>
                </a:solidFill>
                <a:effectLst/>
                <a:uLnTx/>
                <a:uFillTx/>
                <a:latin typeface="Arial"/>
                <a:ea typeface="+mn-ea"/>
                <a:cs typeface="+mn-cs"/>
              </a:rPr>
              <a:t>i</a:t>
            </a:r>
            <a:r>
              <a:rPr kumimoji="0" lang="en-US" sz="2400" b="0" i="0" u="none" strike="noStrike" kern="0" cap="none" spc="0" normalizeH="0" baseline="0" noProof="0" dirty="0" smtClean="0">
                <a:ln>
                  <a:noFill/>
                </a:ln>
                <a:solidFill>
                  <a:prstClr val="black"/>
                </a:solidFill>
                <a:effectLst/>
                <a:uLnTx/>
                <a:uFillTx/>
                <a:latin typeface="Arial"/>
                <a:ea typeface="+mn-ea"/>
                <a:cs typeface="+mn-cs"/>
              </a:rPr>
              <a:t>nstructions for the expressive portfolio have been restructured to reflect the intentions of the revised assessment task</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The marking </a:t>
            </a:r>
            <a:r>
              <a:rPr kumimoji="0" lang="en-US" sz="2400" b="0" i="0" u="none" strike="noStrike" kern="0" cap="none" spc="0" normalizeH="0" baseline="0" noProof="0" dirty="0">
                <a:ln>
                  <a:noFill/>
                </a:ln>
                <a:solidFill>
                  <a:prstClr val="black"/>
                </a:solidFill>
                <a:effectLst/>
                <a:uLnTx/>
                <a:uFillTx/>
                <a:latin typeface="Arial"/>
                <a:ea typeface="+mn-ea"/>
                <a:cs typeface="+mn-cs"/>
              </a:rPr>
              <a:t>i</a:t>
            </a:r>
            <a:r>
              <a:rPr kumimoji="0" lang="en-US" sz="2400" b="0" i="0" u="none" strike="noStrike" kern="0" cap="none" spc="0" normalizeH="0" baseline="0" noProof="0" dirty="0" smtClean="0">
                <a:ln>
                  <a:noFill/>
                </a:ln>
                <a:solidFill>
                  <a:prstClr val="black"/>
                </a:solidFill>
                <a:effectLst/>
                <a:uLnTx/>
                <a:uFillTx/>
                <a:latin typeface="Arial"/>
                <a:ea typeface="+mn-ea"/>
                <a:cs typeface="+mn-cs"/>
              </a:rPr>
              <a:t>nstructions contain three sections: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1 – Process 	(40 marks)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2 – Skills 		(50 marks)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3 – Evaluation 	(10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99340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Expressive portfolio: Process</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694532" y="1451455"/>
            <a:ext cx="7837908" cy="4281801"/>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producing relevant and focused</a:t>
            </a:r>
            <a:r>
              <a:rPr kumimoji="0" lang="en-US" sz="2400" b="1" i="0" u="none" strike="noStrike" kern="0" cap="none" spc="0" normalizeH="0" baseline="0" noProof="0" dirty="0" smtClean="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2D/3D analytical drawings, studies and investigative research appropriate to the selected theme/stimulus and their line of development </a:t>
            </a:r>
            <a:r>
              <a:rPr kumimoji="0" lang="en-US" sz="2400" b="1" i="0" u="none" strike="noStrike" kern="0" cap="none" spc="0" normalizeH="0" baseline="0" noProof="0" dirty="0" smtClean="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(10 marks)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demonstrating a single line of focused</a:t>
            </a:r>
            <a:r>
              <a:rPr kumimoji="0" lang="en-US" sz="2400" b="0" i="0" u="none" strike="noStrike" kern="0" cap="none" spc="0" normalizeH="0" baseline="0" noProof="0" dirty="0" smtClean="0">
                <a:ln>
                  <a:noFill/>
                </a:ln>
                <a:solidFill>
                  <a:srgbClr val="FF0000"/>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development, showing visual continuity and the refinement of one idea, and producing a </a:t>
            </a:r>
            <a:r>
              <a:rPr kumimoji="0" lang="en-US" sz="2400" b="0" i="0" u="none" strike="noStrike" kern="0" cap="none" spc="0" normalizeH="0" baseline="0" noProof="0" dirty="0">
                <a:ln>
                  <a:noFill/>
                </a:ln>
                <a:solidFill>
                  <a:prstClr val="black"/>
                </a:solidFill>
                <a:effectLst/>
                <a:uLnTx/>
                <a:uFillTx/>
                <a:latin typeface="Arial"/>
                <a:ea typeface="+mn-ea"/>
                <a:cs typeface="+mn-cs"/>
              </a:rPr>
              <a:t>f</a:t>
            </a:r>
            <a:r>
              <a:rPr kumimoji="0" lang="en-US" sz="2400" b="0" i="0" u="none" strike="noStrike" kern="0" cap="none" spc="0" normalizeH="0" baseline="0" noProof="0" dirty="0" smtClean="0">
                <a:ln>
                  <a:noFill/>
                </a:ln>
                <a:solidFill>
                  <a:prstClr val="black"/>
                </a:solidFill>
                <a:effectLst/>
                <a:uLnTx/>
                <a:uFillTx/>
                <a:latin typeface="Arial"/>
                <a:ea typeface="+mn-ea"/>
                <a:cs typeface="+mn-cs"/>
              </a:rPr>
              <a:t>inal </a:t>
            </a:r>
            <a:r>
              <a:rPr kumimoji="0" lang="en-US" sz="2400" b="0" i="0" u="none" strike="noStrike" kern="0" cap="none" spc="0" normalizeH="0" baseline="0" noProof="0" dirty="0">
                <a:ln>
                  <a:noFill/>
                </a:ln>
                <a:solidFill>
                  <a:prstClr val="black"/>
                </a:solidFill>
                <a:effectLst/>
                <a:uLnTx/>
                <a:uFillTx/>
                <a:latin typeface="Arial"/>
                <a:ea typeface="+mn-ea"/>
                <a:cs typeface="+mn-cs"/>
              </a:rPr>
              <a:t>p</a:t>
            </a:r>
            <a:r>
              <a:rPr kumimoji="0" lang="en-US" sz="2400" b="0" i="0" u="none" strike="noStrike" kern="0" cap="none" spc="0" normalizeH="0" baseline="0" noProof="0" dirty="0" smtClean="0">
                <a:ln>
                  <a:noFill/>
                </a:ln>
                <a:solidFill>
                  <a:prstClr val="black"/>
                </a:solidFill>
                <a:effectLst/>
                <a:uLnTx/>
                <a:uFillTx/>
                <a:latin typeface="Arial"/>
                <a:ea typeface="+mn-ea"/>
                <a:cs typeface="+mn-cs"/>
              </a:rPr>
              <a:t>iece </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(30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417134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5" end="5"/>
                                            </p:txEl>
                                          </p:spTgt>
                                        </p:tgtEl>
                                        <p:attrNameLst>
                                          <p:attrName>style.visibility</p:attrName>
                                        </p:attrNameLst>
                                      </p:cBhvr>
                                      <p:to>
                                        <p:strVal val="visible"/>
                                      </p:to>
                                    </p:set>
                                    <p:animEffect transition="in" filter="fade">
                                      <p:cBhvr>
                                        <p:cTn id="2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Expressive portfolio: Skills</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474154" y="1412776"/>
            <a:ext cx="7777162" cy="4473898"/>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reatively and </a:t>
            </a:r>
            <a:r>
              <a:rPr kumimoji="0" lang="en-US" sz="2400" b="0" i="0" u="none" strike="noStrike" kern="0" cap="none" spc="0" normalizeH="0" baseline="0" noProof="0" dirty="0" err="1" smtClean="0">
                <a:ln>
                  <a:noFill/>
                </a:ln>
                <a:solidFill>
                  <a:prstClr val="black"/>
                </a:solidFill>
                <a:effectLst/>
                <a:uLnTx/>
                <a:uFillTx/>
                <a:latin typeface="Arial"/>
                <a:ea typeface="+mn-ea"/>
                <a:cs typeface="+mn-cs"/>
              </a:rPr>
              <a:t>skilfully</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using a selection of materials, techniques and/or technology for visual effect in response to the theme/stimulus					                                               (25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reatively and </a:t>
            </a:r>
            <a:r>
              <a:rPr kumimoji="0" lang="en-US" sz="2400" b="0" i="0" u="none" strike="noStrike" kern="0" cap="none" spc="0" normalizeH="0" baseline="0" noProof="0" dirty="0" err="1" smtClean="0">
                <a:ln>
                  <a:noFill/>
                </a:ln>
                <a:solidFill>
                  <a:prstClr val="black"/>
                </a:solidFill>
                <a:effectLst/>
                <a:uLnTx/>
                <a:uFillTx/>
                <a:latin typeface="Arial"/>
                <a:ea typeface="+mn-ea"/>
                <a:cs typeface="+mn-cs"/>
              </a:rPr>
              <a:t>skilfully</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using appropriate visual elements and expressive effects (e.g. composition</a:t>
            </a:r>
            <a:r>
              <a:rPr kumimoji="0" lang="en-US" sz="2400" b="0" i="0" u="none" strike="noStrike" kern="0" cap="none" spc="0" normalizeH="0" baseline="0" noProof="0" dirty="0">
                <a:ln>
                  <a:noFill/>
                </a:ln>
                <a:solidFill>
                  <a:prstClr val="black"/>
                </a:solidFill>
                <a:effectLst/>
                <a:uLnTx/>
                <a:uFillTx/>
                <a:latin typeface="Arial"/>
                <a:ea typeface="+mn-ea"/>
                <a:cs typeface="+mn-cs"/>
              </a:rPr>
              <a:t>,</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focal point, perspective, viewpoint, lighting, mood and atmosphere, symbolism) in response to the theme/stimulus				     (25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6044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Expressive portfolio: Evaluation</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474154" y="1412776"/>
            <a:ext cx="7777162" cy="4473898"/>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giving a justified</a:t>
            </a:r>
            <a:r>
              <a:rPr kumimoji="0" lang="en-US" sz="2400" b="1" i="0" u="none" strike="noStrike" kern="0" cap="none" spc="0" normalizeH="0" baseline="0" noProof="0" dirty="0" smtClean="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critical evaluation of the effectiveness of their decisions and the visual qualities of their expressive portfolio with reference to their theme/stimulus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(10 marks)</a:t>
            </a: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a:t>
            </a:r>
            <a:endParaRPr kumimoji="0" lang="en-GB" sz="26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87176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7824" y="476672"/>
            <a:ext cx="784887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Applying the marking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i</a:t>
            </a:r>
            <a:r>
              <a:rPr kumimoji="0" lang="en-GB" sz="24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nstructions to an exemplar portfolio</a:t>
            </a:r>
            <a:endPar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6" name="Picture 5" descr="Z:\Sub-team folders\STEM\STEM3\SIMs\Elaine Boylan\RNQ Higher Art &amp; Design\Events Sept 2018\Expressive Portfolios\Expressive Portfolio Images\20180626_091538.jpg"/>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10943" t="4065" r="16213" b="3020"/>
          <a:stretch/>
        </p:blipFill>
        <p:spPr bwMode="auto">
          <a:xfrm>
            <a:off x="537824" y="887805"/>
            <a:ext cx="3778692" cy="2702536"/>
          </a:xfrm>
          <a:prstGeom prst="rect">
            <a:avLst/>
          </a:prstGeom>
          <a:noFill/>
          <a:ln>
            <a:noFill/>
          </a:ln>
          <a:extLst>
            <a:ext uri="{53640926-AAD7-44D8-BBD7-CCE9431645EC}">
              <a14:shadowObscured xmlns:a14="http://schemas.microsoft.com/office/drawing/2010/main"/>
            </a:ext>
          </a:extLst>
        </p:spPr>
      </p:pic>
      <p:pic>
        <p:nvPicPr>
          <p:cNvPr id="8" name="Picture 7" descr="Z:\Sub-team folders\STEM\STEM3\SIMs\Elaine Boylan\RNQ Higher Art &amp; Design\Events Sept 2018\Expressive Portfolios\Expressive Portfolio Images\20180626_091548.jpg"/>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10780" t="2614" r="15723" b="4761"/>
          <a:stretch/>
        </p:blipFill>
        <p:spPr bwMode="auto">
          <a:xfrm>
            <a:off x="4462260" y="891129"/>
            <a:ext cx="4070180" cy="2699212"/>
          </a:xfrm>
          <a:prstGeom prst="rect">
            <a:avLst/>
          </a:prstGeom>
          <a:noFill/>
          <a:ln>
            <a:noFill/>
          </a:ln>
          <a:extLst>
            <a:ext uri="{53640926-AAD7-44D8-BBD7-CCE9431645EC}">
              <a14:shadowObscured xmlns:a14="http://schemas.microsoft.com/office/drawing/2010/main"/>
            </a:ext>
          </a:extLst>
        </p:spPr>
      </p:pic>
      <p:pic>
        <p:nvPicPr>
          <p:cNvPr id="9" name="Picture 8" descr="Z:\Sub-team folders\STEM\STEM3\SIMs\Elaine Boylan\RNQ Higher Art &amp; Design\Events Sept 2018\Expressive Portfolios\Expressive Portfolio Images\20180626_091600.jpg"/>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11106" t="5517" r="15723" b="3310"/>
          <a:stretch/>
        </p:blipFill>
        <p:spPr bwMode="auto">
          <a:xfrm>
            <a:off x="2699792" y="3567687"/>
            <a:ext cx="4157980" cy="29146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02833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836712"/>
            <a:ext cx="2664296" cy="360098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Process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are assessed on producing relevant  and focused 2D/3D analytical drawings, studies and investigative research appropriate to the selected theme or stimulus and their line of development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4" name="TextBox 3"/>
          <p:cNvSpPr txBox="1"/>
          <p:nvPr/>
        </p:nvSpPr>
        <p:spPr>
          <a:xfrm>
            <a:off x="4211960" y="4426423"/>
            <a:ext cx="3816424" cy="163121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All the analytical drawings are highly relevant to the theme and clearly link to the subsequent development and final piece.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Highly relevant </a:t>
            </a:r>
            <a:endParaRPr kumimoji="0" lang="en-GB"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5" name="Picture 4" descr="Z:\Sub-team folders\STEM\STEM3\SIMs\Elaine Boylan\RNQ Higher Art &amp; Design\Events Sept 2018\Expressive Portfolios\Expressive Portfolio Images\20180626_091538.jpg"/>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10943" t="4065" r="16213" b="3020"/>
          <a:stretch/>
        </p:blipFill>
        <p:spPr bwMode="auto">
          <a:xfrm>
            <a:off x="3275856" y="548680"/>
            <a:ext cx="5256584" cy="381642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9543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32656"/>
            <a:ext cx="8554391" cy="144655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Process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are assessed on demonstrating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 single line of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focused development</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showing visual continuity and the refinement of one idea and producing a f</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inal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p</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iece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extBox 4"/>
          <p:cNvSpPr txBox="1"/>
          <p:nvPr/>
        </p:nvSpPr>
        <p:spPr>
          <a:xfrm>
            <a:off x="1259632" y="4793412"/>
            <a:ext cx="7128792" cy="175432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candidate has clearly enjoyed developing a single line of enquiry based on their theme, experimenting with composition and media, allowing a clear link through to the final piece. The final piece, however, shows little further refinement of either the composition or the use of media.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Effective</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6" name="Picture 5" descr="Z:\Sub-team folders\STEM\STEM3\SIMs\Elaine Boylan\RNQ Higher Art &amp; Design\Events Sept 2018\Expressive Portfolios\Expressive Portfolio Images\20180626_091548.jpg"/>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0780" t="2614" r="15723" b="4761"/>
          <a:stretch/>
        </p:blipFill>
        <p:spPr bwMode="auto">
          <a:xfrm>
            <a:off x="500999" y="1779206"/>
            <a:ext cx="4218940" cy="2990850"/>
          </a:xfrm>
          <a:prstGeom prst="rect">
            <a:avLst/>
          </a:prstGeom>
          <a:noFill/>
          <a:ln>
            <a:noFill/>
          </a:ln>
          <a:extLst>
            <a:ext uri="{53640926-AAD7-44D8-BBD7-CCE9431645EC}">
              <a14:shadowObscured xmlns:a14="http://schemas.microsoft.com/office/drawing/2010/main"/>
            </a:ext>
          </a:extLst>
        </p:spPr>
      </p:pic>
      <p:pic>
        <p:nvPicPr>
          <p:cNvPr id="7" name="Picture 6" descr="Z:\Sub-team folders\STEM\STEM3\SIMs\Elaine Boylan\RNQ Higher Art &amp; Design\Events Sept 2018\Expressive Portfolios\Expressive Portfolio Images\20180626_091600.jpg"/>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11106" t="5517" r="15723" b="3310"/>
          <a:stretch/>
        </p:blipFill>
        <p:spPr bwMode="auto">
          <a:xfrm>
            <a:off x="4824028" y="1756429"/>
            <a:ext cx="4157980" cy="29146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2522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3668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GB" kern="0" dirty="0" smtClean="0">
                <a:solidFill>
                  <a:schemeClr val="tx1"/>
                </a:solidFill>
              </a:rPr>
              <a:t>Overview</a:t>
            </a:r>
            <a:endParaRPr lang="en-US" kern="0" dirty="0">
              <a:solidFill>
                <a:schemeClr val="tx1"/>
              </a:solidFill>
            </a:endParaRPr>
          </a:p>
        </p:txBody>
      </p:sp>
      <p:sp>
        <p:nvSpPr>
          <p:cNvPr id="6" name="Text Placeholder 2"/>
          <p:cNvSpPr txBox="1">
            <a:spLocks/>
          </p:cNvSpPr>
          <p:nvPr/>
        </p:nvSpPr>
        <p:spPr>
          <a:xfrm>
            <a:off x="611560" y="1628800"/>
            <a:ext cx="7777162" cy="4248472"/>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a:buClrTx/>
              <a:defRPr/>
            </a:pPr>
            <a:r>
              <a:rPr lang="en-GB" sz="2400" kern="0" dirty="0" smtClean="0">
                <a:solidFill>
                  <a:schemeClr val="tx1"/>
                </a:solidFill>
                <a:latin typeface="Arial"/>
              </a:rPr>
              <a:t>The removal of mandatory units</a:t>
            </a:r>
            <a:r>
              <a:rPr lang="en-GB" sz="2400" kern="0" dirty="0">
                <a:solidFill>
                  <a:schemeClr val="tx1"/>
                </a:solidFill>
                <a:latin typeface="Arial"/>
              </a:rPr>
              <a:t> </a:t>
            </a:r>
            <a:r>
              <a:rPr lang="en-GB" sz="2400" kern="0" dirty="0" smtClean="0">
                <a:solidFill>
                  <a:schemeClr val="tx1"/>
                </a:solidFill>
                <a:latin typeface="Arial"/>
              </a:rPr>
              <a:t>has required revisions to the course assessment to maintain:</a:t>
            </a:r>
          </a:p>
          <a:p>
            <a:pPr>
              <a:buClrTx/>
              <a:defRPr/>
            </a:pPr>
            <a:endParaRPr lang="en-GB" sz="2400" kern="0" dirty="0" smtClean="0">
              <a:solidFill>
                <a:schemeClr val="tx1"/>
              </a:solidFill>
              <a:latin typeface="Arial"/>
            </a:endParaRPr>
          </a:p>
          <a:p>
            <a:pPr lvl="3">
              <a:buClrTx/>
              <a:defRPr/>
            </a:pPr>
            <a:r>
              <a:rPr lang="en-GB" sz="2400" kern="0" dirty="0" smtClean="0">
                <a:solidFill>
                  <a:schemeClr val="tx1"/>
                </a:solidFill>
                <a:latin typeface="Arial"/>
              </a:rPr>
              <a:t> breadth</a:t>
            </a:r>
            <a:endParaRPr lang="en-GB" sz="2400" kern="0" dirty="0">
              <a:solidFill>
                <a:schemeClr val="tx1"/>
              </a:solidFill>
              <a:latin typeface="Arial"/>
            </a:endParaRPr>
          </a:p>
          <a:p>
            <a:pPr lvl="3">
              <a:buClrTx/>
              <a:defRPr/>
            </a:pPr>
            <a:r>
              <a:rPr lang="en-GB" sz="2400" kern="0" dirty="0" smtClean="0">
                <a:solidFill>
                  <a:schemeClr val="tx1"/>
                </a:solidFill>
                <a:latin typeface="Arial"/>
              </a:rPr>
              <a:t> depth</a:t>
            </a:r>
            <a:endParaRPr lang="en-GB" sz="2400" kern="0" dirty="0">
              <a:solidFill>
                <a:schemeClr val="tx1"/>
              </a:solidFill>
              <a:latin typeface="Arial"/>
            </a:endParaRPr>
          </a:p>
          <a:p>
            <a:pPr lvl="3">
              <a:buClrTx/>
              <a:defRPr/>
            </a:pPr>
            <a:r>
              <a:rPr lang="en-GB" sz="2400" kern="0" dirty="0" smtClean="0">
                <a:solidFill>
                  <a:schemeClr val="tx1"/>
                </a:solidFill>
                <a:latin typeface="Arial"/>
              </a:rPr>
              <a:t> challenge</a:t>
            </a:r>
            <a:endParaRPr lang="en-GB" sz="2400" kern="0" dirty="0">
              <a:solidFill>
                <a:schemeClr val="tx1"/>
              </a:solidFill>
              <a:latin typeface="Arial"/>
            </a:endParaRPr>
          </a:p>
          <a:p>
            <a:pPr lvl="3">
              <a:buClrTx/>
              <a:defRPr/>
            </a:pPr>
            <a:r>
              <a:rPr lang="en-GB" sz="2400" kern="0" dirty="0" smtClean="0">
                <a:solidFill>
                  <a:schemeClr val="tx1"/>
                </a:solidFill>
                <a:latin typeface="Arial"/>
              </a:rPr>
              <a:t> integrity</a:t>
            </a:r>
          </a:p>
          <a:p>
            <a:pPr marL="457200" lvl="1" indent="0">
              <a:buClr>
                <a:srgbClr val="FFFFFF"/>
              </a:buClr>
              <a:buFont typeface="Arial" charset="0"/>
              <a:buNone/>
              <a:defRPr/>
            </a:pPr>
            <a:endParaRPr lang="en-GB" kern="0" dirty="0" smtClean="0">
              <a:solidFill>
                <a:schemeClr val="tx1"/>
              </a:solidFill>
              <a:latin typeface="Arial"/>
              <a:cs typeface="+mn-cs"/>
            </a:endParaRPr>
          </a:p>
        </p:txBody>
      </p:sp>
    </p:spTree>
    <p:extLst>
      <p:ext uri="{BB962C8B-B14F-4D97-AF65-F5344CB8AC3E}">
        <p14:creationId xmlns:p14="http://schemas.microsoft.com/office/powerpoint/2010/main" val="349707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95" y="435467"/>
            <a:ext cx="8557285"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Skills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will be assessed on creatively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and skilfully using appropriate  materials</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techniques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and/or technology in response to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their theme or stimulus</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7" name="TextBox 6"/>
          <p:cNvSpPr txBox="1"/>
          <p:nvPr/>
        </p:nvSpPr>
        <p:spPr>
          <a:xfrm>
            <a:off x="4499992" y="3821534"/>
            <a:ext cx="4683187" cy="258532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Appropriate media and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techniques have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been effectively selected by the candidate to develop a creative response to the theme ‘The Garden Shed’. The skills evident are not as refined in terms of media handling on different objects in the compositions. Some of the objects appear flat and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float,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lacking in accuracy particularly in the final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piece.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Effective</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8" name="Picture 7" descr="Z:\Sub-team folders\STEM\STEM3\SIMs\Elaine Boylan\RNQ Higher Art &amp; Design\Events Sept 2018\Expressive Portfolios\Expressive Portfolio Images\20180626_091538.jpg"/>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10943" t="4065" r="16213" b="3020"/>
          <a:stretch/>
        </p:blipFill>
        <p:spPr bwMode="auto">
          <a:xfrm>
            <a:off x="416128" y="1237883"/>
            <a:ext cx="3967681" cy="2518302"/>
          </a:xfrm>
          <a:prstGeom prst="rect">
            <a:avLst/>
          </a:prstGeom>
          <a:noFill/>
          <a:ln>
            <a:noFill/>
          </a:ln>
          <a:extLst>
            <a:ext uri="{53640926-AAD7-44D8-BBD7-CCE9431645EC}">
              <a14:shadowObscured xmlns:a14="http://schemas.microsoft.com/office/drawing/2010/main"/>
            </a:ext>
          </a:extLst>
        </p:spPr>
      </p:pic>
      <p:pic>
        <p:nvPicPr>
          <p:cNvPr id="10" name="Picture 9" descr="Z:\Sub-team folders\STEM\STEM3\SIMs\Elaine Boylan\RNQ Higher Art &amp; Design\Events Sept 2018\Expressive Portfolios\Expressive Portfolio Images\20180626_091548.jpg"/>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10780" t="2614" r="15723" b="4761"/>
          <a:stretch/>
        </p:blipFill>
        <p:spPr bwMode="auto">
          <a:xfrm>
            <a:off x="416129" y="3821534"/>
            <a:ext cx="3967681" cy="2558127"/>
          </a:xfrm>
          <a:prstGeom prst="rect">
            <a:avLst/>
          </a:prstGeom>
          <a:noFill/>
          <a:ln>
            <a:noFill/>
          </a:ln>
          <a:extLst>
            <a:ext uri="{53640926-AAD7-44D8-BBD7-CCE9431645EC}">
              <a14:shadowObscured xmlns:a14="http://schemas.microsoft.com/office/drawing/2010/main"/>
            </a:ext>
          </a:extLst>
        </p:spPr>
      </p:pic>
      <p:pic>
        <p:nvPicPr>
          <p:cNvPr id="11" name="Picture 10" descr="Z:\Sub-team folders\STEM\STEM3\SIMs\Elaine Boylan\RNQ Higher Art &amp; Design\Events Sept 2018\Expressive Portfolios\Expressive Portfolio Images\20180626_091600.jpg"/>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11106" t="5517" r="15723" b="3310"/>
          <a:stretch/>
        </p:blipFill>
        <p:spPr bwMode="auto">
          <a:xfrm>
            <a:off x="4788024" y="1228755"/>
            <a:ext cx="3778700" cy="257844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5054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95" y="435467"/>
            <a:ext cx="8557285" cy="144655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Skills  	</a:t>
            </a:r>
            <a:r>
              <a:rPr kumimoji="0" lang="en-GB" sz="20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Candidates </a:t>
            </a:r>
            <a:r>
              <a:rPr kumimoji="0" lang="en-GB"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will be assessed on creatively </a:t>
            </a:r>
            <a:r>
              <a:rPr kumimoji="0" lang="en-GB" sz="20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and skilfully using appropriate  visual elements and expressive effects </a:t>
            </a:r>
            <a:r>
              <a:rPr kumimoji="0" lang="en-US" sz="2000" b="0" i="0" u="none" strike="noStrike" kern="0" cap="none" spc="0" normalizeH="0" baseline="0" noProof="0" dirty="0" smtClean="0">
                <a:ln>
                  <a:noFill/>
                </a:ln>
                <a:solidFill>
                  <a:prstClr val="black"/>
                </a:solidFill>
                <a:effectLst/>
                <a:uLnTx/>
                <a:uFillTx/>
                <a:latin typeface="Calibri"/>
                <a:ea typeface="+mn-ea"/>
                <a:cs typeface="Arial" panose="020B0604020202020204" pitchFamily="34" charset="0"/>
              </a:rPr>
              <a:t>(e.g. </a:t>
            </a:r>
            <a:r>
              <a:rPr kumimoji="0" lang="en-US" sz="2000" b="0" i="0" u="none" strike="noStrike" kern="0" cap="none" spc="0" normalizeH="0" baseline="0" noProof="0" dirty="0">
                <a:ln>
                  <a:noFill/>
                </a:ln>
                <a:solidFill>
                  <a:prstClr val="black"/>
                </a:solidFill>
                <a:effectLst/>
                <a:uLnTx/>
                <a:uFillTx/>
                <a:latin typeface="Calibri"/>
                <a:ea typeface="+mn-ea"/>
                <a:cs typeface="Arial" panose="020B0604020202020204" pitchFamily="34" charset="0"/>
              </a:rPr>
              <a:t>composition, focal point, perspective, viewpoint, lighting, mood and atmosphere, </a:t>
            </a:r>
            <a:r>
              <a:rPr kumimoji="0" lang="en-US" sz="2000" b="0" i="0" u="none" strike="noStrike" kern="0" cap="none" spc="0" normalizeH="0" baseline="0" noProof="0" dirty="0" smtClean="0">
                <a:ln>
                  <a:noFill/>
                </a:ln>
                <a:solidFill>
                  <a:prstClr val="black"/>
                </a:solidFill>
                <a:effectLst/>
                <a:uLnTx/>
                <a:uFillTx/>
                <a:latin typeface="Calibri"/>
                <a:ea typeface="+mn-ea"/>
                <a:cs typeface="Arial" panose="020B0604020202020204" pitchFamily="34" charset="0"/>
              </a:rPr>
              <a:t>symbolism)</a:t>
            </a:r>
            <a:r>
              <a:rPr kumimoji="0" lang="en-GB"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r>
              <a:rPr kumimoji="0" lang="en-GB" sz="20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in response </a:t>
            </a:r>
            <a:r>
              <a:rPr kumimoji="0" lang="en-GB"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to </a:t>
            </a:r>
            <a:r>
              <a:rPr kumimoji="0" lang="en-GB" sz="20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their theme or stimulus</a:t>
            </a:r>
            <a:endParaRPr kumimoji="0" lang="en-GB"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7" name="TextBox 6"/>
          <p:cNvSpPr txBox="1"/>
          <p:nvPr/>
        </p:nvSpPr>
        <p:spPr>
          <a:xfrm>
            <a:off x="3986036" y="3858322"/>
            <a:ext cx="5050460" cy="286232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range of development studies are more convincing in terms of effective composition and viewpoint. The candidate explores the visual elements, using linear, tonal and colour studies to develop the theme. The final solution is less effective as it lacks further refinement of </a:t>
            </a:r>
            <a:r>
              <a:rPr kumimoji="0" lang="en-GB" sz="16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the skill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shown earlier in the portfolio. The scaling up of the final outcome proved to be more challenging for the candidate as the use of materials on the larger scale has led to some of the refinement being lost.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Effective</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8" name="Picture 7" descr="Z:\Sub-team folders\STEM\STEM3\SIMs\Elaine Boylan\RNQ Higher Art &amp; Design\Events Sept 2018\Expressive Portfolios\Expressive Portfolio Images\20180626_091538.jpg"/>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10943" t="4065" r="16213" b="3020"/>
          <a:stretch/>
        </p:blipFill>
        <p:spPr bwMode="auto">
          <a:xfrm>
            <a:off x="285795" y="1905744"/>
            <a:ext cx="3700241" cy="2127385"/>
          </a:xfrm>
          <a:prstGeom prst="rect">
            <a:avLst/>
          </a:prstGeom>
          <a:noFill/>
          <a:ln>
            <a:noFill/>
          </a:ln>
          <a:extLst>
            <a:ext uri="{53640926-AAD7-44D8-BBD7-CCE9431645EC}">
              <a14:shadowObscured xmlns:a14="http://schemas.microsoft.com/office/drawing/2010/main"/>
            </a:ext>
          </a:extLst>
        </p:spPr>
      </p:pic>
      <p:pic>
        <p:nvPicPr>
          <p:cNvPr id="10" name="Picture 9" descr="Z:\Sub-team folders\STEM\STEM3\SIMs\Elaine Boylan\RNQ Higher Art &amp; Design\Events Sept 2018\Expressive Portfolios\Expressive Portfolio Images\20180626_091548.jpg"/>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10780" t="2614" r="15723" b="4761"/>
          <a:stretch/>
        </p:blipFill>
        <p:spPr bwMode="auto">
          <a:xfrm>
            <a:off x="201474" y="4041336"/>
            <a:ext cx="3700242" cy="2086565"/>
          </a:xfrm>
          <a:prstGeom prst="rect">
            <a:avLst/>
          </a:prstGeom>
          <a:noFill/>
          <a:ln>
            <a:noFill/>
          </a:ln>
          <a:extLst>
            <a:ext uri="{53640926-AAD7-44D8-BBD7-CCE9431645EC}">
              <a14:shadowObscured xmlns:a14="http://schemas.microsoft.com/office/drawing/2010/main"/>
            </a:ext>
          </a:extLst>
        </p:spPr>
      </p:pic>
      <p:pic>
        <p:nvPicPr>
          <p:cNvPr id="11" name="Picture 10" descr="Z:\Sub-team folders\STEM\STEM3\SIMs\Elaine Boylan\RNQ Higher Art &amp; Design\Events Sept 2018\Expressive Portfolios\Expressive Portfolio Images\20180626_091600.jpg"/>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11106" t="5517" r="15723" b="3310"/>
          <a:stretch/>
        </p:blipFill>
        <p:spPr bwMode="auto">
          <a:xfrm>
            <a:off x="4564437" y="1517293"/>
            <a:ext cx="3634684" cy="23521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57940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32656"/>
            <a:ext cx="8554391" cy="144655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Evaluation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are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assessed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on giving a justified critical evaluation of the effectiveness of their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decisions made when working through their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and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visual qualities of their expressive portfolio with reference to their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theme or stimulus</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extBox 4"/>
          <p:cNvSpPr txBox="1"/>
          <p:nvPr/>
        </p:nvSpPr>
        <p:spPr>
          <a:xfrm>
            <a:off x="107504" y="5373216"/>
            <a:ext cx="7992888" cy="92333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candidate explains their creative decisions in a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straightforward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manner with reference to their theme. Most of the comments are descriptive with little justified critical points being made.</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Partially justified critical evaluation</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6" name="Picture 5"/>
          <p:cNvPicPr>
            <a:picLocks noChangeAspect="1"/>
          </p:cNvPicPr>
          <p:nvPr/>
        </p:nvPicPr>
        <p:blipFill>
          <a:blip r:embed="rId2"/>
          <a:stretch>
            <a:fillRect/>
          </a:stretch>
        </p:blipFill>
        <p:spPr>
          <a:xfrm>
            <a:off x="467544" y="1818823"/>
            <a:ext cx="8064896" cy="3626402"/>
          </a:xfrm>
          <a:prstGeom prst="rect">
            <a:avLst/>
          </a:prstGeom>
        </p:spPr>
      </p:pic>
    </p:spTree>
    <p:extLst>
      <p:ext uri="{BB962C8B-B14F-4D97-AF65-F5344CB8AC3E}">
        <p14:creationId xmlns:p14="http://schemas.microsoft.com/office/powerpoint/2010/main" val="142884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1772816"/>
            <a:ext cx="8229600" cy="244827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Performance in the </a:t>
            </a: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a:ln>
                  <a:noFill/>
                </a:ln>
                <a:solidFill>
                  <a:prstClr val="black"/>
                </a:solidFill>
                <a:effectLst/>
                <a:uLnTx/>
                <a:uFillTx/>
                <a:latin typeface="Arial" pitchFamily="34" charset="0"/>
                <a:ea typeface="+mj-ea"/>
                <a:cs typeface="+mj-cs"/>
              </a:rPr>
              <a:t>e</a:t>
            </a: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xpressive </a:t>
            </a:r>
            <a:r>
              <a:rPr kumimoji="0" lang="en-GB" sz="3600" b="1" i="0" u="none" strike="noStrike" kern="0" cap="none" spc="0" normalizeH="0" baseline="0" noProof="0" dirty="0">
                <a:ln>
                  <a:noFill/>
                </a:ln>
                <a:solidFill>
                  <a:prstClr val="black"/>
                </a:solidFill>
                <a:effectLst/>
                <a:uLnTx/>
                <a:uFillTx/>
                <a:latin typeface="Arial" pitchFamily="34" charset="0"/>
                <a:ea typeface="+mj-ea"/>
                <a:cs typeface="+mj-cs"/>
              </a:rPr>
              <a:t>p</a:t>
            </a: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ortfolio</a:t>
            </a:r>
          </a:p>
        </p:txBody>
      </p:sp>
      <p:sp>
        <p:nvSpPr>
          <p:cNvPr id="6" name="Text Placeholder 2"/>
          <p:cNvSpPr txBox="1">
            <a:spLocks/>
          </p:cNvSpPr>
          <p:nvPr/>
        </p:nvSpPr>
        <p:spPr>
          <a:xfrm>
            <a:off x="468313" y="4509119"/>
            <a:ext cx="7777162" cy="100744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457200" marR="0" lvl="1" indent="0" algn="l" defTabSz="914400" rtl="0" eaLnBrk="1" fontAlgn="base" latinLnBrk="0" hangingPunct="1">
              <a:lnSpc>
                <a:spcPct val="100000"/>
              </a:lnSpc>
              <a:spcBef>
                <a:spcPct val="20000"/>
              </a:spcBef>
              <a:spcAft>
                <a:spcPct val="0"/>
              </a:spcAft>
              <a:buClr>
                <a:srgbClr val="FFFFFF"/>
              </a:buClr>
              <a:buSzTx/>
              <a:buFont typeface="Arial" charset="0"/>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7802549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1948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Markers reported that:</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246828"/>
            <a:ext cx="7777162" cy="5123671"/>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t</a:t>
            </a:r>
            <a:r>
              <a:rPr kumimoji="0" lang="en-US" sz="2400" b="0" i="0" u="none" strike="noStrike" kern="0" cap="none" spc="0" normalizeH="0" baseline="0" noProof="0" dirty="0" smtClean="0">
                <a:ln>
                  <a:noFill/>
                </a:ln>
                <a:solidFill>
                  <a:prstClr val="black"/>
                </a:solidFill>
                <a:effectLst/>
                <a:uLnTx/>
                <a:uFillTx/>
                <a:latin typeface="Arial"/>
                <a:ea typeface="+mn-ea"/>
                <a:cs typeface="+mn-cs"/>
              </a:rPr>
              <a:t>he quality of work produced by candidates showed increasing confidence and creativity in the choice of contexts as well as the experimental use of media and techniques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that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presentations were generally easy to ‘read’ with good visual continuity and a clear line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of development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use of the mandatory evaluation form resulted in more focused and effective evaluative responses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62894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1948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Recommendations to centres:</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0865" y="1268760"/>
            <a:ext cx="7777162" cy="4464496"/>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Build on existing good practice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Candidates should be supported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in their choice of a personalised theme/stimulus and to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edit and present portfolio work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effectively</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Final pieces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don’t need to be A2 in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size if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a candidate is better suited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to working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on a smaller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scale</a:t>
            </a: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Adapt successful approaches from the previous version of the qualification to include investigation studies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91315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41325" y="1576388"/>
            <a:ext cx="8229600" cy="199707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smtClean="0">
                <a:ln>
                  <a:noFill/>
                </a:ln>
                <a:solidFill>
                  <a:srgbClr val="CC99D1"/>
                </a:solidFill>
                <a:effectLst/>
                <a:uLnTx/>
                <a:uFillTx/>
                <a:latin typeface="Arial" pitchFamily="34" charset="0"/>
                <a:ea typeface="+mj-ea"/>
                <a:cs typeface="+mj-cs"/>
              </a:rPr>
              <a:t>Revised Higher</a:t>
            </a:r>
            <a:endParaRPr kumimoji="0" lang="en-GB" sz="4000" b="1" i="0" u="none" strike="noStrike" kern="0" cap="none" spc="0" normalizeH="0" baseline="0" noProof="0" dirty="0">
              <a:ln>
                <a:noFill/>
              </a:ln>
              <a:solidFill>
                <a:srgbClr val="CC99D1"/>
              </a:solidFill>
              <a:effectLst/>
              <a:uLnTx/>
              <a:uFillTx/>
              <a:latin typeface="Arial"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smtClean="0">
                <a:ln>
                  <a:noFill/>
                </a:ln>
                <a:solidFill>
                  <a:srgbClr val="CC99D1"/>
                </a:solidFill>
                <a:effectLst/>
                <a:uLnTx/>
                <a:uFillTx/>
                <a:latin typeface="Arial" pitchFamily="34" charset="0"/>
                <a:ea typeface="+mj-ea"/>
                <a:cs typeface="+mj-cs"/>
              </a:rPr>
              <a:t>Course Assessment</a:t>
            </a: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4000" b="1" i="0" u="none" strike="noStrike" kern="0" cap="none" spc="0" normalizeH="0" baseline="0" noProof="0" dirty="0">
                <a:ln>
                  <a:noFill/>
                </a:ln>
                <a:solidFill>
                  <a:srgbClr val="CC99D1"/>
                </a:solidFill>
                <a:effectLst/>
                <a:uLnTx/>
                <a:uFillTx/>
                <a:latin typeface="Arial" pitchFamily="34" charset="0"/>
                <a:ea typeface="+mj-ea"/>
                <a:cs typeface="+mj-cs"/>
              </a:rPr>
              <a:t> </a:t>
            </a:r>
            <a:r>
              <a:rPr kumimoji="0" lang="en-GB" sz="4000" b="1" i="0" u="none" strike="noStrike" kern="0" cap="none" spc="0" normalizeH="0" baseline="0" noProof="0" dirty="0" smtClean="0">
                <a:ln>
                  <a:noFill/>
                </a:ln>
                <a:solidFill>
                  <a:srgbClr val="CC99D1"/>
                </a:solidFill>
                <a:effectLst/>
                <a:uLnTx/>
                <a:uFillTx/>
                <a:latin typeface="Arial" pitchFamily="34" charset="0"/>
                <a:ea typeface="+mj-ea"/>
                <a:cs typeface="+mj-cs"/>
              </a:rPr>
              <a:t>- Art and Design </a:t>
            </a:r>
            <a:endParaRPr kumimoji="0" lang="en-US" sz="4000" b="1" i="0" u="none" strike="noStrike" kern="0" cap="none" spc="0" normalizeH="0" baseline="0" noProof="0" dirty="0">
              <a:ln>
                <a:noFill/>
              </a:ln>
              <a:solidFill>
                <a:srgbClr val="CC99D1"/>
              </a:solidFill>
              <a:effectLst/>
              <a:uLnTx/>
              <a:uFillTx/>
              <a:latin typeface="Arial" pitchFamily="34" charset="0"/>
              <a:ea typeface="+mj-ea"/>
              <a:cs typeface="+mj-cs"/>
            </a:endParaRPr>
          </a:p>
        </p:txBody>
      </p:sp>
      <p:sp>
        <p:nvSpPr>
          <p:cNvPr id="4" name="Title 1"/>
          <p:cNvSpPr txBox="1">
            <a:spLocks/>
          </p:cNvSpPr>
          <p:nvPr/>
        </p:nvSpPr>
        <p:spPr>
          <a:xfrm>
            <a:off x="446088" y="3873500"/>
            <a:ext cx="8229600" cy="1295400"/>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srgbClr val="003366"/>
                </a:solidFill>
                <a:effectLst/>
                <a:uLnTx/>
                <a:uFillTx/>
                <a:latin typeface="Arial" pitchFamily="34" charset="0"/>
                <a:ea typeface="+mj-ea"/>
                <a:cs typeface="+mj-cs"/>
              </a:rPr>
              <a:t>Design Portfolio Workshop</a:t>
            </a:r>
            <a:endParaRPr kumimoji="0" lang="en-US" sz="3600" b="1" i="0" u="none" strike="noStrike" kern="0" cap="none" spc="0" normalizeH="0" baseline="0" noProof="0" dirty="0">
              <a:ln>
                <a:noFill/>
              </a:ln>
              <a:solidFill>
                <a:srgbClr val="003366"/>
              </a:solidFill>
              <a:effectLst/>
              <a:uLnTx/>
              <a:uFillTx/>
              <a:latin typeface="Arial" pitchFamily="34" charset="0"/>
              <a:ea typeface="+mj-ea"/>
              <a:cs typeface="+mj-cs"/>
            </a:endParaRPr>
          </a:p>
        </p:txBody>
      </p:sp>
    </p:spTree>
    <p:extLst>
      <p:ext uri="{BB962C8B-B14F-4D97-AF65-F5344CB8AC3E}">
        <p14:creationId xmlns:p14="http://schemas.microsoft.com/office/powerpoint/2010/main" val="18726403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404664"/>
            <a:ext cx="8229600" cy="129614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Design portfolio </a:t>
            </a:r>
            <a:r>
              <a:rPr kumimoji="0" lang="en-GB" sz="3600" b="1" i="0" u="none" strike="noStrike" kern="0" cap="none" spc="0" normalizeH="0" baseline="0" noProof="0" dirty="0">
                <a:ln>
                  <a:noFill/>
                </a:ln>
                <a:solidFill>
                  <a:prstClr val="black"/>
                </a:solidFill>
                <a:effectLst/>
                <a:uLnTx/>
                <a:uFillTx/>
                <a:latin typeface="Arial" pitchFamily="34" charset="0"/>
                <a:ea typeface="+mj-ea"/>
                <a:cs typeface="+mj-cs"/>
              </a:rPr>
              <a:t>a</a:t>
            </a: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ssessment task</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611560" y="980728"/>
            <a:ext cx="7993186" cy="5040560"/>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1" u="none" strike="noStrike" kern="0" cap="none" spc="0" normalizeH="0" baseline="0" noProof="0" dirty="0" smtClean="0">
                <a:ln>
                  <a:noFill/>
                </a:ln>
                <a:solidFill>
                  <a:prstClr val="black"/>
                </a:solidFill>
                <a:effectLst/>
                <a:uLnTx/>
                <a:uFillTx/>
                <a:latin typeface="Arial"/>
                <a:ea typeface="+mn-ea"/>
                <a:cs typeface="+mn-cs"/>
              </a:rPr>
              <a:t>The </a:t>
            </a:r>
            <a:r>
              <a:rPr kumimoji="0" lang="en-US" sz="2400" b="0" i="1" u="none" strike="noStrike" kern="0" cap="none" spc="0" normalizeH="0" baseline="0" noProof="0" dirty="0">
                <a:ln>
                  <a:noFill/>
                </a:ln>
                <a:solidFill>
                  <a:prstClr val="black"/>
                </a:solidFill>
                <a:effectLst/>
                <a:uLnTx/>
                <a:uFillTx/>
                <a:latin typeface="Arial"/>
                <a:ea typeface="+mn-ea"/>
                <a:cs typeface="+mn-cs"/>
              </a:rPr>
              <a:t>d</a:t>
            </a:r>
            <a:r>
              <a:rPr kumimoji="0" lang="en-US" sz="2400" b="0" i="1" u="none" strike="noStrike" kern="0" cap="none" spc="0" normalizeH="0" baseline="0" noProof="0" dirty="0" smtClean="0">
                <a:ln>
                  <a:noFill/>
                </a:ln>
                <a:solidFill>
                  <a:prstClr val="black"/>
                </a:solidFill>
                <a:effectLst/>
                <a:uLnTx/>
                <a:uFillTx/>
                <a:latin typeface="Arial"/>
                <a:ea typeface="+mn-ea"/>
                <a:cs typeface="+mn-cs"/>
              </a:rPr>
              <a:t>esign </a:t>
            </a:r>
            <a:r>
              <a:rPr kumimoji="0" lang="en-US" sz="2400" b="0" i="1" u="none" strike="noStrike" kern="0" cap="none" spc="0" normalizeH="0" baseline="0" noProof="0" dirty="0">
                <a:ln>
                  <a:noFill/>
                </a:ln>
                <a:solidFill>
                  <a:prstClr val="black"/>
                </a:solidFill>
                <a:effectLst/>
                <a:uLnTx/>
                <a:uFillTx/>
                <a:latin typeface="Arial"/>
                <a:ea typeface="+mn-ea"/>
                <a:cs typeface="+mn-cs"/>
              </a:rPr>
              <a:t>p</a:t>
            </a:r>
            <a:r>
              <a:rPr kumimoji="0" lang="en-US" sz="2400" b="0" i="1" u="none" strike="noStrike" kern="0" cap="none" spc="0" normalizeH="0" baseline="0" noProof="0" dirty="0" smtClean="0">
                <a:ln>
                  <a:noFill/>
                </a:ln>
                <a:solidFill>
                  <a:prstClr val="black"/>
                </a:solidFill>
                <a:effectLst/>
                <a:uLnTx/>
                <a:uFillTx/>
                <a:latin typeface="Arial"/>
                <a:ea typeface="+mn-ea"/>
                <a:cs typeface="+mn-cs"/>
              </a:rPr>
              <a:t>ortfolio </a:t>
            </a:r>
            <a:r>
              <a:rPr kumimoji="0" lang="en-US" sz="2400" b="0" i="1" u="none" strike="noStrike" kern="0" cap="none" spc="0" normalizeH="0" baseline="0" noProof="0" dirty="0">
                <a:ln>
                  <a:noFill/>
                </a:ln>
                <a:solidFill>
                  <a:prstClr val="black"/>
                </a:solidFill>
                <a:effectLst/>
                <a:uLnTx/>
                <a:uFillTx/>
                <a:latin typeface="Arial"/>
                <a:ea typeface="+mn-ea"/>
                <a:cs typeface="+mn-cs"/>
              </a:rPr>
              <a:t>a</a:t>
            </a:r>
            <a:r>
              <a:rPr kumimoji="0" lang="en-US" sz="2400" b="0" i="1" u="none" strike="noStrike" kern="0" cap="none" spc="0" normalizeH="0" baseline="0" noProof="0" dirty="0" smtClean="0">
                <a:ln>
                  <a:noFill/>
                </a:ln>
                <a:solidFill>
                  <a:prstClr val="black"/>
                </a:solidFill>
                <a:effectLst/>
                <a:uLnTx/>
                <a:uFillTx/>
                <a:latin typeface="Arial"/>
                <a:ea typeface="+mn-ea"/>
                <a:cs typeface="+mn-cs"/>
              </a:rPr>
              <a:t>ssessment task requires candidates </a:t>
            </a:r>
            <a:r>
              <a:rPr kumimoji="0" lang="en-US" sz="2400" b="0" i="1" u="none" strike="noStrike" kern="0" cap="none" spc="0" normalizeH="0" baseline="0" noProof="0" dirty="0">
                <a:ln>
                  <a:noFill/>
                </a:ln>
                <a:solidFill>
                  <a:prstClr val="black"/>
                </a:solidFill>
                <a:effectLst/>
                <a:uLnTx/>
                <a:uFillTx/>
                <a:latin typeface="Arial"/>
                <a:ea typeface="+mn-ea"/>
                <a:cs typeface="+mn-cs"/>
              </a:rPr>
              <a:t>to provide evidence of their ability to</a:t>
            </a:r>
            <a:r>
              <a:rPr kumimoji="0" lang="en-US" sz="2400" b="0" i="1" u="none" strike="noStrike" kern="0" cap="none" spc="0" normalizeH="0" baseline="0" noProof="0" dirty="0" smtClean="0">
                <a:ln>
                  <a:noFill/>
                </a:ln>
                <a:solidFill>
                  <a:prstClr val="black"/>
                </a:solidFill>
                <a:effectLst/>
                <a:uLnTx/>
                <a:uFillTx/>
                <a:latin typeface="Arial"/>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r</a:t>
            </a:r>
            <a:r>
              <a:rPr kumimoji="0" lang="en-US" sz="2400" b="0" i="0" u="none" strike="noStrike" kern="0" cap="none" spc="0" normalizeH="0" baseline="0" noProof="0" dirty="0" smtClean="0">
                <a:ln>
                  <a:noFill/>
                </a:ln>
                <a:solidFill>
                  <a:prstClr val="black"/>
                </a:solidFill>
                <a:effectLst/>
                <a:uLnTx/>
                <a:uFillTx/>
                <a:latin typeface="Arial"/>
                <a:ea typeface="+mn-ea"/>
                <a:cs typeface="+mn-cs"/>
              </a:rPr>
              <a:t>espond to their</a:t>
            </a:r>
            <a:r>
              <a:rPr kumimoji="0" lang="en-GB" sz="2400" b="0" i="0" u="none" strike="noStrike" kern="0" cap="none" spc="0" normalizeH="0" baseline="0" noProof="0" dirty="0" smtClean="0">
                <a:ln>
                  <a:noFill/>
                </a:ln>
                <a:solidFill>
                  <a:prstClr val="black"/>
                </a:solidFill>
                <a:effectLst/>
                <a:uLnTx/>
                <a:uFillTx/>
                <a:latin typeface="Arial"/>
                <a:ea typeface="+mn-ea"/>
                <a:cs typeface="+mn-cs"/>
              </a:rPr>
              <a:t> </a:t>
            </a:r>
            <a:r>
              <a:rPr kumimoji="0" lang="en-GB" sz="2400" b="0" i="0" u="none" strike="noStrike" kern="0" cap="none" spc="0" normalizeH="0" baseline="0" noProof="0" dirty="0">
                <a:ln>
                  <a:noFill/>
                </a:ln>
                <a:solidFill>
                  <a:prstClr val="black"/>
                </a:solidFill>
                <a:effectLst/>
                <a:uLnTx/>
                <a:uFillTx/>
                <a:latin typeface="Arial"/>
                <a:ea typeface="+mn-ea"/>
                <a:cs typeface="+mn-cs"/>
              </a:rPr>
              <a:t>design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brief by</a:t>
            </a:r>
            <a:r>
              <a:rPr kumimoji="0" lang="en-GB" sz="2400" b="0" i="0" u="none" strike="noStrike" kern="0" cap="none" spc="0" normalizeH="0" baseline="0" noProof="0" dirty="0">
                <a:ln>
                  <a:noFill/>
                </a:ln>
                <a:solidFill>
                  <a:prstClr val="black"/>
                </a:solidFill>
                <a:effectLst/>
                <a:uLnTx/>
                <a:uFillTx/>
                <a:latin typeface="Arial"/>
                <a:ea typeface="+mn-ea"/>
                <a:cs typeface="+mn-cs"/>
              </a:rPr>
              <a:t>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producing </a:t>
            </a:r>
            <a:r>
              <a:rPr kumimoji="0" lang="en-GB" sz="2400" b="0" i="0" u="none" strike="noStrike" kern="0" cap="none" spc="0" normalizeH="0" baseline="0" noProof="0" dirty="0">
                <a:ln>
                  <a:noFill/>
                </a:ln>
                <a:solidFill>
                  <a:prstClr val="black"/>
                </a:solidFill>
                <a:effectLst/>
                <a:uLnTx/>
                <a:uFillTx/>
                <a:latin typeface="Arial"/>
                <a:ea typeface="+mn-ea"/>
                <a:cs typeface="+mn-cs"/>
              </a:rPr>
              <a:t>and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compiling relevant and focused 2D/3D investigative </a:t>
            </a:r>
            <a:r>
              <a:rPr kumimoji="0" lang="en-GB" sz="2400" b="0" i="0" u="none" strike="noStrike" kern="0" cap="none" spc="0" normalizeH="0" baseline="0" noProof="0" dirty="0">
                <a:ln>
                  <a:noFill/>
                </a:ln>
                <a:solidFill>
                  <a:prstClr val="black"/>
                </a:solidFill>
                <a:effectLst/>
                <a:uLnTx/>
                <a:uFillTx/>
                <a:latin typeface="Arial"/>
                <a:ea typeface="+mn-ea"/>
                <a:cs typeface="+mn-cs"/>
              </a:rPr>
              <a:t>material and market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research</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a:ln>
                  <a:noFill/>
                </a:ln>
                <a:solidFill>
                  <a:prstClr val="black"/>
                </a:solidFill>
                <a:effectLst/>
                <a:uLnTx/>
                <a:uFillTx/>
                <a:latin typeface="Arial"/>
                <a:ea typeface="+mn-ea"/>
                <a:cs typeface="+mn-cs"/>
              </a:rPr>
              <a:t>u</a:t>
            </a:r>
            <a:r>
              <a:rPr kumimoji="0" lang="en-GB" sz="2400" b="0" i="0" u="none" strike="noStrike" kern="0" cap="none" spc="0" normalizeH="0" baseline="0" noProof="0" dirty="0" smtClean="0">
                <a:ln>
                  <a:noFill/>
                </a:ln>
                <a:solidFill>
                  <a:prstClr val="black"/>
                </a:solidFill>
                <a:effectLst/>
                <a:uLnTx/>
                <a:uFillTx/>
                <a:latin typeface="Arial"/>
                <a:ea typeface="+mn-ea"/>
                <a:cs typeface="+mn-cs"/>
              </a:rPr>
              <a:t>se appropriate materials, techniques an/or technology for aesthetic and functional effect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a:ln>
                  <a:noFill/>
                </a:ln>
                <a:solidFill>
                  <a:prstClr val="black"/>
                </a:solidFill>
                <a:effectLst/>
                <a:uLnTx/>
                <a:uFillTx/>
                <a:latin typeface="Arial"/>
                <a:ea typeface="+mn-ea"/>
                <a:cs typeface="+mn-cs"/>
              </a:rPr>
              <a:t>d</a:t>
            </a:r>
            <a:r>
              <a:rPr kumimoji="0" lang="en-GB" sz="2400" b="0" i="0" u="none" strike="noStrike" kern="0" cap="none" spc="0" normalizeH="0" baseline="0" noProof="0" dirty="0" smtClean="0">
                <a:ln>
                  <a:noFill/>
                </a:ln>
                <a:solidFill>
                  <a:prstClr val="black"/>
                </a:solidFill>
                <a:effectLst/>
                <a:uLnTx/>
                <a:uFillTx/>
                <a:latin typeface="Arial"/>
                <a:ea typeface="+mn-ea"/>
                <a:cs typeface="+mn-cs"/>
              </a:rPr>
              <a:t>emonstrate their understanding of appropriate design elements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smtClean="0">
                <a:ln>
                  <a:noFill/>
                </a:ln>
                <a:solidFill>
                  <a:prstClr val="black"/>
                </a:solidFill>
                <a:effectLst/>
                <a:uLnTx/>
                <a:uFillTx/>
                <a:latin typeface="Arial"/>
                <a:ea typeface="+mn-ea"/>
                <a:cs typeface="+mn-cs"/>
              </a:rPr>
              <a:t>demonstrate </a:t>
            </a:r>
            <a:r>
              <a:rPr kumimoji="0" lang="en-GB" sz="2400" b="0" i="0" u="none" strike="noStrike" kern="0" cap="none" spc="0" normalizeH="0" baseline="0" noProof="0" dirty="0">
                <a:ln>
                  <a:noFill/>
                </a:ln>
                <a:solidFill>
                  <a:prstClr val="black"/>
                </a:solidFill>
                <a:effectLst/>
                <a:uLnTx/>
                <a:uFillTx/>
                <a:latin typeface="Arial"/>
                <a:ea typeface="+mn-ea"/>
                <a:cs typeface="+mn-cs"/>
              </a:rPr>
              <a:t>a single line of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development leading to the production of </a:t>
            </a:r>
            <a:r>
              <a:rPr kumimoji="0" lang="en-GB" sz="2400" b="0" i="0" u="none" strike="noStrike" kern="0" cap="none" spc="0" normalizeH="0" baseline="0" noProof="0" dirty="0">
                <a:ln>
                  <a:noFill/>
                </a:ln>
                <a:solidFill>
                  <a:prstClr val="black"/>
                </a:solidFill>
                <a:effectLst/>
                <a:uLnTx/>
                <a:uFillTx/>
                <a:latin typeface="Arial"/>
                <a:ea typeface="+mn-ea"/>
                <a:cs typeface="+mn-cs"/>
              </a:rPr>
              <a:t>a </a:t>
            </a:r>
            <a:r>
              <a:rPr kumimoji="0" lang="en-GB" sz="2400" b="0" i="0" u="none" strike="noStrike" kern="0" cap="none" spc="0" normalizeH="0" baseline="0" noProof="0" dirty="0" smtClean="0">
                <a:ln>
                  <a:noFill/>
                </a:ln>
                <a:solidFill>
                  <a:prstClr val="black"/>
                </a:solidFill>
                <a:effectLst/>
                <a:uLnTx/>
                <a:uFillTx/>
                <a:latin typeface="Arial"/>
                <a:ea typeface="+mn-ea"/>
                <a:cs typeface="+mn-cs"/>
              </a:rPr>
              <a:t>design </a:t>
            </a:r>
            <a:r>
              <a:rPr kumimoji="0" lang="en-GB" sz="2400" b="0" i="0" u="none" strike="noStrike" kern="0" cap="none" spc="0" normalizeH="0" baseline="0" noProof="0" dirty="0">
                <a:ln>
                  <a:noFill/>
                </a:ln>
                <a:solidFill>
                  <a:prstClr val="black"/>
                </a:solidFill>
                <a:effectLst/>
                <a:uLnTx/>
                <a:uFillTx/>
                <a:latin typeface="Arial"/>
                <a:ea typeface="+mn-ea"/>
                <a:cs typeface="+mn-cs"/>
              </a:rPr>
              <a:t>s</a:t>
            </a:r>
            <a:r>
              <a:rPr kumimoji="0" lang="en-GB" sz="2400" b="0" i="0" u="none" strike="noStrike" kern="0" cap="none" spc="0" normalizeH="0" baseline="0" noProof="0" dirty="0" smtClean="0">
                <a:ln>
                  <a:noFill/>
                </a:ln>
                <a:solidFill>
                  <a:prstClr val="black"/>
                </a:solidFill>
                <a:effectLst/>
                <a:uLnTx/>
                <a:uFillTx/>
                <a:latin typeface="Arial"/>
                <a:ea typeface="+mn-ea"/>
                <a:cs typeface="+mn-cs"/>
              </a:rPr>
              <a:t>olution</a:t>
            </a:r>
            <a:endParaRPr kumimoji="0" lang="en-GB"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0" cap="none" spc="0" normalizeH="0" baseline="0" noProof="0" dirty="0">
                <a:ln>
                  <a:noFill/>
                </a:ln>
                <a:solidFill>
                  <a:prstClr val="black"/>
                </a:solidFill>
                <a:effectLst/>
                <a:uLnTx/>
                <a:uFillTx/>
                <a:latin typeface="Arial"/>
                <a:ea typeface="+mn-ea"/>
                <a:cs typeface="+mn-cs"/>
              </a:rPr>
              <a:t>r</a:t>
            </a:r>
            <a:r>
              <a:rPr kumimoji="0" lang="en-GB" sz="2400" b="0" i="0" u="none" strike="noStrike" kern="0" cap="none" spc="0" normalizeH="0" baseline="0" noProof="0" dirty="0" smtClean="0">
                <a:ln>
                  <a:noFill/>
                </a:ln>
                <a:solidFill>
                  <a:prstClr val="black"/>
                </a:solidFill>
                <a:effectLst/>
                <a:uLnTx/>
                <a:uFillTx/>
                <a:latin typeface="Arial"/>
                <a:ea typeface="+mn-ea"/>
                <a:cs typeface="+mn-cs"/>
              </a:rPr>
              <a:t>eflect </a:t>
            </a:r>
            <a:r>
              <a:rPr kumimoji="0" lang="en-GB" sz="2400" b="0" i="0" u="none" strike="noStrike" kern="0" cap="none" spc="0" normalizeH="0" baseline="0" noProof="0" dirty="0">
                <a:ln>
                  <a:noFill/>
                </a:ln>
                <a:solidFill>
                  <a:prstClr val="black"/>
                </a:solidFill>
                <a:effectLst/>
                <a:uLnTx/>
                <a:uFillTx/>
                <a:latin typeface="Arial"/>
                <a:ea typeface="+mn-ea"/>
                <a:cs typeface="+mn-cs"/>
              </a:rPr>
              <a:t>on and critically evaluate their creative process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99328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Portfolios: Marking instructions </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The marking </a:t>
            </a:r>
            <a:r>
              <a:rPr kumimoji="0" lang="en-US" sz="2400" b="0" i="0" u="none" strike="noStrike" kern="0" cap="none" spc="0" normalizeH="0" baseline="0" noProof="0" dirty="0">
                <a:ln>
                  <a:noFill/>
                </a:ln>
                <a:solidFill>
                  <a:prstClr val="black"/>
                </a:solidFill>
                <a:effectLst/>
                <a:uLnTx/>
                <a:uFillTx/>
                <a:latin typeface="Arial"/>
                <a:ea typeface="+mn-ea"/>
                <a:cs typeface="+mn-cs"/>
              </a:rPr>
              <a:t>i</a:t>
            </a:r>
            <a:r>
              <a:rPr kumimoji="0" lang="en-US" sz="2400" b="0" i="0" u="none" strike="noStrike" kern="0" cap="none" spc="0" normalizeH="0" baseline="0" noProof="0" dirty="0" smtClean="0">
                <a:ln>
                  <a:noFill/>
                </a:ln>
                <a:solidFill>
                  <a:prstClr val="black"/>
                </a:solidFill>
                <a:effectLst/>
                <a:uLnTx/>
                <a:uFillTx/>
                <a:latin typeface="Arial"/>
                <a:ea typeface="+mn-ea"/>
                <a:cs typeface="+mn-cs"/>
              </a:rPr>
              <a:t>nstructions for the design portfolio have been restructured to reflect the intentions of the revised assessment task.</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The marking </a:t>
            </a:r>
            <a:r>
              <a:rPr kumimoji="0" lang="en-US" sz="2400" b="0" i="0" u="none" strike="noStrike" kern="0" cap="none" spc="0" normalizeH="0" baseline="0" noProof="0" dirty="0">
                <a:ln>
                  <a:noFill/>
                </a:ln>
                <a:solidFill>
                  <a:prstClr val="black"/>
                </a:solidFill>
                <a:effectLst/>
                <a:uLnTx/>
                <a:uFillTx/>
                <a:latin typeface="Arial"/>
                <a:ea typeface="+mn-ea"/>
                <a:cs typeface="+mn-cs"/>
              </a:rPr>
              <a:t>i</a:t>
            </a:r>
            <a:r>
              <a:rPr kumimoji="0" lang="en-US" sz="2400" b="0" i="0" u="none" strike="noStrike" kern="0" cap="none" spc="0" normalizeH="0" baseline="0" noProof="0" dirty="0" smtClean="0">
                <a:ln>
                  <a:noFill/>
                </a:ln>
                <a:solidFill>
                  <a:prstClr val="black"/>
                </a:solidFill>
                <a:effectLst/>
                <a:uLnTx/>
                <a:uFillTx/>
                <a:latin typeface="Arial"/>
                <a:ea typeface="+mn-ea"/>
                <a:cs typeface="+mn-cs"/>
              </a:rPr>
              <a:t>nstructions contain three sections: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1 – Process 	(40 marks)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2 – Skills 		(50 marks)</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	Section 3 – Evaluation 	(10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421665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Design portfolio: Process</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694532" y="1309996"/>
            <a:ext cx="7777162" cy="4423260"/>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ompiling and producing relevant and focused  2D/3D investigative material and market research appropriate to the design brief and their line of development 			              (</a:t>
            </a:r>
            <a:r>
              <a:rPr kumimoji="0" lang="en-US" sz="2400" b="0" i="0" u="none" strike="noStrike" kern="0" cap="none" spc="0" normalizeH="0" baseline="0" noProof="0" dirty="0">
                <a:ln>
                  <a:noFill/>
                </a:ln>
                <a:solidFill>
                  <a:prstClr val="black"/>
                </a:solidFill>
                <a:effectLst/>
                <a:uLnTx/>
                <a:uFillTx/>
                <a:latin typeface="Arial"/>
                <a:ea typeface="+mn-ea"/>
                <a:cs typeface="+mn-cs"/>
              </a:rPr>
              <a:t>10 marks</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demonstrating a single line of focused</a:t>
            </a:r>
            <a:r>
              <a:rPr kumimoji="0" lang="en-US" sz="2400" b="1" i="0" u="none" strike="noStrike" kern="0" cap="none" spc="0" normalizeH="0" baseline="0" noProof="0" dirty="0" smtClean="0">
                <a:ln>
                  <a:noFill/>
                </a:ln>
                <a:solidFill>
                  <a:prstClr val="black"/>
                </a:solidFill>
                <a:effectLst/>
                <a:uLnTx/>
                <a:uFillTx/>
                <a:latin typeface="Arial"/>
                <a:ea typeface="+mn-ea"/>
                <a:cs typeface="+mn-cs"/>
              </a:rPr>
              <a:t>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development, showing visual continuity and the refinement of one idea and producing a design </a:t>
            </a:r>
            <a:r>
              <a:rPr kumimoji="0" lang="en-US" sz="2400" b="0" i="0" u="none" strike="noStrike" kern="0" cap="none" spc="0" normalizeH="0" baseline="0" noProof="0" dirty="0">
                <a:ln>
                  <a:noFill/>
                </a:ln>
                <a:solidFill>
                  <a:prstClr val="black"/>
                </a:solidFill>
                <a:effectLst/>
                <a:uLnTx/>
                <a:uFillTx/>
                <a:latin typeface="Arial"/>
                <a:ea typeface="+mn-ea"/>
                <a:cs typeface="+mn-cs"/>
              </a:rPr>
              <a:t>s</a:t>
            </a:r>
            <a:r>
              <a:rPr kumimoji="0" lang="en-US" sz="2400" b="0" i="0" u="none" strike="noStrike" kern="0" cap="none" spc="0" normalizeH="0" baseline="0" noProof="0" dirty="0" smtClean="0">
                <a:ln>
                  <a:noFill/>
                </a:ln>
                <a:solidFill>
                  <a:prstClr val="black"/>
                </a:solidFill>
                <a:effectLst/>
                <a:uLnTx/>
                <a:uFillTx/>
                <a:latin typeface="Arial"/>
                <a:ea typeface="+mn-ea"/>
                <a:cs typeface="+mn-cs"/>
              </a:rPr>
              <a:t>olution</a:t>
            </a: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(30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5327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fade">
                                      <p:cBhvr>
                                        <p:cTn id="2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3668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GB" kern="0" dirty="0" smtClean="0">
                <a:solidFill>
                  <a:schemeClr val="tx1"/>
                </a:solidFill>
              </a:rPr>
              <a:t>Overview (cont.)</a:t>
            </a:r>
            <a:endParaRPr lang="en-US" kern="0" dirty="0">
              <a:solidFill>
                <a:schemeClr val="tx1"/>
              </a:solidFill>
            </a:endParaRPr>
          </a:p>
        </p:txBody>
      </p:sp>
      <p:sp>
        <p:nvSpPr>
          <p:cNvPr id="6" name="Text Placeholder 2"/>
          <p:cNvSpPr txBox="1">
            <a:spLocks/>
          </p:cNvSpPr>
          <p:nvPr/>
        </p:nvSpPr>
        <p:spPr>
          <a:xfrm>
            <a:off x="468313" y="1772817"/>
            <a:ext cx="7777162" cy="3600400"/>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a:buClrTx/>
              <a:defRPr/>
            </a:pPr>
            <a:r>
              <a:rPr lang="en-GB" sz="2400" kern="0" dirty="0" smtClean="0">
                <a:solidFill>
                  <a:schemeClr val="tx1"/>
                </a:solidFill>
                <a:latin typeface="Arial"/>
              </a:rPr>
              <a:t>The content of the course has not changed</a:t>
            </a:r>
          </a:p>
          <a:p>
            <a:pPr>
              <a:buClrTx/>
              <a:defRPr/>
            </a:pPr>
            <a:endParaRPr lang="en-GB" sz="2400" kern="0" dirty="0" smtClean="0">
              <a:solidFill>
                <a:schemeClr val="tx1"/>
              </a:solidFill>
              <a:latin typeface="Arial"/>
            </a:endParaRPr>
          </a:p>
          <a:p>
            <a:pPr>
              <a:buClrTx/>
              <a:defRPr/>
            </a:pPr>
            <a:r>
              <a:rPr lang="en-GB" sz="2400" kern="0" dirty="0" smtClean="0">
                <a:solidFill>
                  <a:schemeClr val="tx1"/>
                </a:solidFill>
                <a:latin typeface="Arial"/>
              </a:rPr>
              <a:t>Content previously only assessed in the units is now included in the course assessment</a:t>
            </a:r>
          </a:p>
          <a:p>
            <a:pPr marL="0" indent="0">
              <a:buClrTx/>
              <a:buNone/>
              <a:defRPr/>
            </a:pPr>
            <a:endParaRPr lang="en-GB" sz="2400" kern="0" dirty="0" smtClean="0">
              <a:solidFill>
                <a:schemeClr val="tx1"/>
              </a:solidFill>
              <a:latin typeface="Arial"/>
            </a:endParaRPr>
          </a:p>
          <a:p>
            <a:pPr>
              <a:buClrTx/>
              <a:defRPr/>
            </a:pPr>
            <a:r>
              <a:rPr lang="en-US" sz="2400" kern="0" dirty="0" smtClean="0">
                <a:solidFill>
                  <a:schemeClr val="tx1"/>
                </a:solidFill>
                <a:latin typeface="Arial"/>
              </a:rPr>
              <a:t>There is a change to the weighting of the question </a:t>
            </a:r>
            <a:r>
              <a:rPr lang="en-US" sz="2400" kern="0" dirty="0">
                <a:solidFill>
                  <a:schemeClr val="tx1"/>
                </a:solidFill>
                <a:latin typeface="Arial"/>
              </a:rPr>
              <a:t>p</a:t>
            </a:r>
            <a:r>
              <a:rPr lang="en-US" sz="2400" kern="0" dirty="0" smtClean="0">
                <a:solidFill>
                  <a:schemeClr val="tx1"/>
                </a:solidFill>
                <a:latin typeface="Arial"/>
              </a:rPr>
              <a:t>aper and the practical assessment: it is now</a:t>
            </a:r>
            <a:r>
              <a:rPr lang="en-US" sz="2400" kern="0" dirty="0">
                <a:solidFill>
                  <a:schemeClr val="tx1"/>
                </a:solidFill>
                <a:latin typeface="Arial"/>
              </a:rPr>
              <a:t> </a:t>
            </a:r>
            <a:r>
              <a:rPr lang="en-US" sz="2400" kern="0" dirty="0" smtClean="0">
                <a:solidFill>
                  <a:schemeClr val="tx1"/>
                </a:solidFill>
                <a:latin typeface="Arial"/>
              </a:rPr>
              <a:t>23%:77%</a:t>
            </a:r>
            <a:endParaRPr lang="en-US" sz="2400" kern="0" dirty="0">
              <a:solidFill>
                <a:schemeClr val="tx1"/>
              </a:solidFill>
              <a:latin typeface="Arial"/>
            </a:endParaRPr>
          </a:p>
          <a:p>
            <a:pPr>
              <a:buClrTx/>
              <a:defRPr/>
            </a:pPr>
            <a:endParaRPr lang="en-GB" sz="2400" kern="0" dirty="0" smtClean="0">
              <a:solidFill>
                <a:schemeClr val="tx1"/>
              </a:solidFill>
              <a:latin typeface="Arial"/>
            </a:endParaRPr>
          </a:p>
          <a:p>
            <a:pPr marL="457200" lvl="1" indent="0">
              <a:buClr>
                <a:srgbClr val="FFFFFF"/>
              </a:buClr>
              <a:buFont typeface="Arial" charset="0"/>
              <a:buNone/>
              <a:defRPr/>
            </a:pPr>
            <a:endParaRPr lang="en-GB" kern="0" dirty="0" smtClean="0">
              <a:solidFill>
                <a:schemeClr val="tx1"/>
              </a:solidFill>
              <a:latin typeface="Arial"/>
              <a:cs typeface="+mn-cs"/>
            </a:endParaRPr>
          </a:p>
        </p:txBody>
      </p:sp>
    </p:spTree>
    <p:extLst>
      <p:ext uri="{BB962C8B-B14F-4D97-AF65-F5344CB8AC3E}">
        <p14:creationId xmlns:p14="http://schemas.microsoft.com/office/powerpoint/2010/main" val="192495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Design portfolio: Skills</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474154" y="1412776"/>
            <a:ext cx="7777162" cy="4680520"/>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creatively and </a:t>
            </a:r>
            <a:r>
              <a:rPr kumimoji="0" lang="en-US" sz="2400" b="0" i="0" u="none" strike="noStrike" kern="0" cap="none" spc="0" normalizeH="0" baseline="0" noProof="0" dirty="0" err="1" smtClean="0">
                <a:ln>
                  <a:noFill/>
                </a:ln>
                <a:solidFill>
                  <a:prstClr val="black"/>
                </a:solidFill>
                <a:effectLst/>
                <a:uLnTx/>
                <a:uFillTx/>
                <a:latin typeface="Arial"/>
                <a:ea typeface="+mn-ea"/>
                <a:cs typeface="+mn-cs"/>
              </a:rPr>
              <a:t>skilfully</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using appropriate materials, techniques and/or technology for aesthetic and functional effect in response to their design brief/design area 		                         (25 marks)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reatively and </a:t>
            </a:r>
            <a:r>
              <a:rPr kumimoji="0" lang="en-US" sz="2400" b="0" i="0" u="none" strike="noStrike" kern="0" cap="none" spc="0" normalizeH="0" baseline="0" noProof="0" dirty="0" err="1" smtClean="0">
                <a:ln>
                  <a:noFill/>
                </a:ln>
                <a:solidFill>
                  <a:prstClr val="black"/>
                </a:solidFill>
                <a:effectLst/>
                <a:uLnTx/>
                <a:uFillTx/>
                <a:latin typeface="Arial"/>
                <a:ea typeface="+mn-ea"/>
                <a:cs typeface="+mn-cs"/>
              </a:rPr>
              <a:t>skilfully</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demonstrating understanding of appropriate design elements (e.g. aesthetics</a:t>
            </a:r>
            <a:r>
              <a:rPr kumimoji="0" lang="en-US" sz="2400" b="0" i="0" u="none" strike="noStrike" kern="0" cap="none" spc="0" normalizeH="0" baseline="0" noProof="0" dirty="0">
                <a:ln>
                  <a:noFill/>
                </a:ln>
                <a:solidFill>
                  <a:prstClr val="black"/>
                </a:solidFill>
                <a:effectLst/>
                <a:uLnTx/>
                <a:uFillTx/>
                <a:latin typeface="Arial"/>
                <a:ea typeface="+mn-ea"/>
                <a:cs typeface="+mn-cs"/>
              </a:rPr>
              <a:t>,</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style, layout, function, safety, balance, ergonomics, wearability, target market, impact, visual elements) in response to their design brief requirements</a:t>
            </a:r>
            <a:r>
              <a:rPr kumimoji="0" lang="en-GB" sz="2600" b="0" i="0" u="none" strike="noStrike" kern="0" cap="none" spc="0" normalizeH="0" baseline="0" noProof="0" dirty="0">
                <a:ln>
                  <a:noFill/>
                </a:ln>
                <a:solidFill>
                  <a:prstClr val="black"/>
                </a:solidFill>
                <a:effectLst/>
                <a:uLnTx/>
                <a:uFillTx/>
                <a:latin typeface="Arial"/>
                <a:ea typeface="+mn-ea"/>
                <a:cs typeface="+mn-cs"/>
              </a:rPr>
              <a:t> </a:t>
            </a:r>
            <a:r>
              <a:rPr kumimoji="0" lang="en-GB" sz="2600" b="0" i="0" u="none" strike="noStrike" kern="0" cap="none" spc="0" normalizeH="0" baseline="0" noProof="0" dirty="0" smtClean="0">
                <a:ln>
                  <a:noFill/>
                </a:ln>
                <a:solidFill>
                  <a:prstClr val="black"/>
                </a:solidFill>
                <a:effectLst/>
                <a:uLnTx/>
                <a:uFillTx/>
                <a:latin typeface="Arial"/>
                <a:ea typeface="+mn-ea"/>
                <a:cs typeface="+mn-cs"/>
              </a:rPr>
              <a:t>       							(25 marks)</a:t>
            </a: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989164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Design portfolio: Evaluation</a:t>
            </a: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474154" y="1412776"/>
            <a:ext cx="7777162" cy="4473898"/>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Candidates will be assessed 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giving a justified critical evaluation of the effectiveness of the aesthetic and functional qualities of their design portfolio with reference to their design brief/design area</a:t>
            </a: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(10 marks)</a:t>
            </a: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a:t>
            </a:r>
            <a:endParaRPr kumimoji="0" lang="en-GB" sz="26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88038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6"/>
            <a:ext cx="8229600" cy="93503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6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
        <p:nvSpPr>
          <p:cNvPr id="4" name="Text Placeholder 2"/>
          <p:cNvSpPr txBox="1">
            <a:spLocks/>
          </p:cNvSpPr>
          <p:nvPr/>
        </p:nvSpPr>
        <p:spPr>
          <a:xfrm>
            <a:off x="474154" y="1412776"/>
            <a:ext cx="7777162" cy="4473898"/>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a:p>
            <a:pPr marL="457200" marR="0" lvl="1"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	</a:t>
            </a:r>
            <a:r>
              <a:rPr kumimoji="0" lang="en-US" sz="24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a:t>
            </a:r>
            <a:endParaRPr kumimoji="0" lang="en-GB" sz="26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p:txBody>
      </p:sp>
      <p:sp>
        <p:nvSpPr>
          <p:cNvPr id="5" name="TextBox 4"/>
          <p:cNvSpPr txBox="1"/>
          <p:nvPr/>
        </p:nvSpPr>
        <p:spPr>
          <a:xfrm>
            <a:off x="323528" y="509770"/>
            <a:ext cx="8570680" cy="120032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6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Applying the marking </a:t>
            </a:r>
            <a:r>
              <a:rPr kumimoji="0" lang="en-GB" sz="3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i</a:t>
            </a:r>
            <a:r>
              <a:rPr kumimoji="0" lang="en-GB" sz="36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nstructions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6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to an exemplar portfolio</a:t>
            </a:r>
            <a:endParaRPr kumimoji="0" lang="en-GB" sz="3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7" name="Text Box 2"/>
          <p:cNvSpPr txBox="1">
            <a:spLocks noChangeArrowheads="1"/>
          </p:cNvSpPr>
          <p:nvPr/>
        </p:nvSpPr>
        <p:spPr bwMode="auto">
          <a:xfrm>
            <a:off x="251520" y="1749606"/>
            <a:ext cx="8568952" cy="3983650"/>
          </a:xfrm>
          <a:prstGeom prst="rect">
            <a:avLst/>
          </a:prstGeom>
          <a:solidFill>
            <a:srgbClr val="FFFFFF"/>
          </a:solidFill>
          <a:ln w="28575">
            <a:solidFill>
              <a:schemeClr val="tx1"/>
            </a:solidFill>
            <a:miter lim="800000"/>
            <a:headEnd/>
            <a:tailEnd/>
          </a:ln>
        </p:spPr>
        <p:txBody>
          <a:bodyPr rot="0" vert="horz" wrap="square" lIns="91440" tIns="45720" rIns="91440" bIns="45720" anchor="t" anchorCtr="0">
            <a:noAutofit/>
          </a:bodyPr>
          <a:lstStyle/>
          <a:p>
            <a:pPr marL="0" marR="0" lvl="0" indent="0" algn="l" defTabSz="914400" rtl="0" eaLnBrk="0" fontAlgn="base" latinLnBrk="0" hangingPunct="0">
              <a:lnSpc>
                <a:spcPct val="115000"/>
              </a:lnSpc>
              <a:spcBef>
                <a:spcPct val="0"/>
              </a:spcBef>
              <a:spcAft>
                <a:spcPts val="100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n-GB" sz="1400" b="1" i="1" u="sng"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D</a:t>
            </a:r>
            <a:r>
              <a:rPr kumimoji="0" lang="en-GB" sz="1400" b="1" i="1" u="sng"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esign Brief</a:t>
            </a:r>
          </a:p>
          <a:p>
            <a:pPr marL="0" marR="0" lvl="0" indent="0" algn="l" defTabSz="914400" rtl="0" eaLnBrk="0" fontAlgn="base" latinLnBrk="0" hangingPunct="0">
              <a:lnSpc>
                <a:spcPct val="115000"/>
              </a:lnSpc>
              <a:spcBef>
                <a:spcPct val="0"/>
              </a:spcBef>
              <a:spcAft>
                <a:spcPts val="1000"/>
              </a:spcAft>
              <a:buClrTx/>
              <a:buSzTx/>
              <a:buFontTx/>
              <a:buNone/>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Design a book cover for ‘Life of Pi’ by Yann Martel. This is a book about a boy who gets stranded on a boat with only a tiger. As the book progresses it shows how the magical relationship is between the boy and the tiger and how they need to work as a team to survive.</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Produce a modern inspirational and eye-catching design</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The imagery should relate to the plot and content of the book</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The design should include the front, back and spine of the book</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Ensure that the text, including the name of the book and the author is easy to read</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Include a short summary of the book on the back cover</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There should be a bar code on the back cover</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r>
              <a:rPr kumimoji="0" lang="en-GB" sz="1400" b="1" i="1"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rPr>
              <a:t>It should appeal to a target audience of 21+</a:t>
            </a: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endParaRPr kumimoji="0" lang="en-GB" sz="11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0" fontAlgn="base" latinLnBrk="0" hangingPunct="0">
              <a:lnSpc>
                <a:spcPct val="115000"/>
              </a:lnSpc>
              <a:spcBef>
                <a:spcPct val="0"/>
              </a:spcBef>
              <a:spcAft>
                <a:spcPts val="100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26017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3968" y="509770"/>
            <a:ext cx="4610240"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Applying the marking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i</a:t>
            </a:r>
            <a:r>
              <a:rPr kumimoji="0" lang="en-GB" sz="24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nstructions to an exemplar portfolio</a:t>
            </a:r>
            <a:endPar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2" name="TextBox 1"/>
          <p:cNvSpPr txBox="1"/>
          <p:nvPr/>
        </p:nvSpPr>
        <p:spPr>
          <a:xfrm>
            <a:off x="1691680" y="2204864"/>
            <a:ext cx="6120680" cy="369332"/>
          </a:xfrm>
          <a:prstGeom prst="rect">
            <a:avLst/>
          </a:prstGeom>
          <a:noFill/>
        </p:spPr>
        <p:txBody>
          <a:bodyPr wrap="square" rtlCol="0">
            <a:spAutoFit/>
          </a:bodyPr>
          <a:lstStyle/>
          <a:p>
            <a:r>
              <a:rPr lang="en-GB" dirty="0" smtClean="0"/>
              <a:t>Life of Pi folio can be viewed on the SQA Secure website </a:t>
            </a:r>
            <a:endParaRPr lang="en-GB" dirty="0"/>
          </a:p>
        </p:txBody>
      </p:sp>
    </p:spTree>
    <p:extLst>
      <p:ext uri="{BB962C8B-B14F-4D97-AF65-F5344CB8AC3E}">
        <p14:creationId xmlns:p14="http://schemas.microsoft.com/office/powerpoint/2010/main" val="16272058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417746"/>
            <a:ext cx="8568952"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Process </a:t>
            </a:r>
            <a:r>
              <a:rPr kumimoji="0" lang="en-US" sz="20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 </a:t>
            </a:r>
            <a:r>
              <a:rPr kumimoji="0" lang="en-US" sz="20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producing </a:t>
            </a:r>
            <a:r>
              <a:rPr kumimoji="0" lang="en-US" sz="20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rPr>
              <a:t>and compiling relevant </a:t>
            </a:r>
            <a:r>
              <a:rPr kumimoji="0" lang="en-US" sz="2000" b="0" i="0" u="none" strike="noStrike" kern="0" cap="none" spc="0" normalizeH="0" baseline="0" noProof="0" dirty="0">
                <a:ln>
                  <a:noFill/>
                </a:ln>
                <a:solidFill>
                  <a:prstClr val="black"/>
                </a:solidFill>
                <a:effectLst/>
                <a:uLnTx/>
                <a:uFillTx/>
                <a:latin typeface="Arial"/>
                <a:ea typeface="+mn-ea"/>
                <a:cs typeface="Arial" panose="020B0604020202020204" pitchFamily="34" charset="0"/>
              </a:rPr>
              <a:t>and focused  2D/3D investigative material and market research appropriate to the design brief and their line of development </a:t>
            </a:r>
            <a:endParaRPr kumimoji="0" lang="en-GB"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4" name="TextBox 3"/>
          <p:cNvSpPr txBox="1"/>
          <p:nvPr/>
        </p:nvSpPr>
        <p:spPr>
          <a:xfrm>
            <a:off x="5724127" y="1844824"/>
            <a:ext cx="2880321" cy="34163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candidate has collected thematic images which are relevant to the brief. The market research images presented are relevant but only the front cover of the selected books is shown.  There are no images of the spine or back or book jacket layouts, as required by the brief.</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R</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elevant</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98609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341045"/>
            <a:ext cx="8554391"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Process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are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assessed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on demonstrating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 single line of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focused development</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showing visual continuity and the refinement of one idea and producing a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design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s</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olution</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extBox 4"/>
          <p:cNvSpPr txBox="1"/>
          <p:nvPr/>
        </p:nvSpPr>
        <p:spPr>
          <a:xfrm>
            <a:off x="539324" y="2636912"/>
            <a:ext cx="8237635" cy="147732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single line of development shows visual continuity with the investigation, as these images are used as a starting point. The initial development ideas show some refinement, however, the process is not fully explored or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resolved.  The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development of the imagery lacks sophistication and refinement as it moves from the latter stages of the development and into the design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solution.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Effective</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072596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3" y="435467"/>
            <a:ext cx="8663568"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Skills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Candidates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will be assessed on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creatively and skilfully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using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appropriate materials, techniques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and/or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technology for aesthetic and functional effect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in response to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their design brief</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7" name="TextBox 6"/>
          <p:cNvSpPr txBox="1"/>
          <p:nvPr/>
        </p:nvSpPr>
        <p:spPr>
          <a:xfrm>
            <a:off x="351483" y="2420888"/>
            <a:ext cx="8319627" cy="203132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choice of materials is focused and used with some control. The candidate has effectively used a restricted colour palette, using watercolour and black pen. Technology is predominantly used to change the text and gradient in the design in a straightforward manner. The repetition in the latter stages of the development, with the simple changes of lettering and layout, indicate that the candidate’s level of skill in response to their graphic design brief is effective, rather than highly effective. </a:t>
            </a: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Effective</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7511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95" y="435467"/>
            <a:ext cx="8557285" cy="144655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Skills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Candidates will be assessed </a:t>
            </a:r>
            <a:r>
              <a:rPr kumimoji="0" lang="en-GB" sz="20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on creatively </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demonstrating understanding of appropriate design elements (</a:t>
            </a:r>
            <a:r>
              <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Arial" panose="020B0604020202020204" pitchFamily="34" charset="0"/>
              </a:rPr>
              <a:t>eg</a:t>
            </a:r>
            <a:r>
              <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aesthetics, style, layout, visual elements, function, safety balance) in response to the design brief </a:t>
            </a:r>
          </a:p>
        </p:txBody>
      </p:sp>
      <p:sp>
        <p:nvSpPr>
          <p:cNvPr id="7" name="TextBox 6"/>
          <p:cNvSpPr txBox="1"/>
          <p:nvPr/>
        </p:nvSpPr>
        <p:spPr>
          <a:xfrm>
            <a:off x="407720" y="2708920"/>
            <a:ext cx="8447544" cy="147732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The candidate has shown some skilful use of aesthetics and layout, as well as a creative understanding of visual impact and function at the start of the development process. These skills become less resolved as the development progresses; it becomes more repetitive and loses some of the effectiveness of earlier development ideas.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Effective</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6530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04664"/>
            <a:ext cx="9036496" cy="107721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Evaluation </a:t>
            </a:r>
            <a:r>
              <a:rPr kumimoji="0" lang="en-GB" sz="16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Candidates are assessed on </a:t>
            </a:r>
            <a:r>
              <a:rPr kumimoji="0" lang="en-US" sz="1600" b="0" i="0" u="none" strike="noStrike" kern="0" cap="none" spc="0" normalizeH="0" baseline="0" noProof="0" dirty="0">
                <a:ln>
                  <a:noFill/>
                </a:ln>
                <a:solidFill>
                  <a:prstClr val="black"/>
                </a:solidFill>
                <a:effectLst/>
                <a:uLnTx/>
                <a:uFillTx/>
                <a:latin typeface="Calibri"/>
                <a:ea typeface="+mn-ea"/>
                <a:cs typeface="Arial" panose="020B0604020202020204" pitchFamily="34" charset="0"/>
              </a:rPr>
              <a:t>giving a justified critical evaluation of the effectiveness of the aesthetic and functional qualities of their design portfolio with reference to their design brief</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extBox 4"/>
          <p:cNvSpPr txBox="1"/>
          <p:nvPr/>
        </p:nvSpPr>
        <p:spPr>
          <a:xfrm>
            <a:off x="238808" y="5373216"/>
            <a:ext cx="8797688"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candidate has made some justified evaluative comments about the aesthetic and functional qualities of their portfolio. There are areas of description and general information which stops it reaching ‘fully justified</a:t>
            </a:r>
            <a:r>
              <a:rPr kumimoji="0" lang="en-GB" sz="16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GB" sz="16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Arial" panose="020B0604020202020204" pitchFamily="34" charset="0"/>
              </a:rPr>
              <a:t>Justified critical evaluation</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8" name="Picture 7"/>
          <p:cNvPicPr>
            <a:picLocks noChangeAspect="1"/>
          </p:cNvPicPr>
          <p:nvPr/>
        </p:nvPicPr>
        <p:blipFill>
          <a:blip r:embed="rId2"/>
          <a:stretch>
            <a:fillRect/>
          </a:stretch>
        </p:blipFill>
        <p:spPr>
          <a:xfrm>
            <a:off x="467544" y="1268760"/>
            <a:ext cx="7848872" cy="4104456"/>
          </a:xfrm>
          <a:prstGeom prst="rect">
            <a:avLst/>
          </a:prstGeom>
        </p:spPr>
      </p:pic>
    </p:spTree>
    <p:extLst>
      <p:ext uri="{BB962C8B-B14F-4D97-AF65-F5344CB8AC3E}">
        <p14:creationId xmlns:p14="http://schemas.microsoft.com/office/powerpoint/2010/main" val="672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1772816"/>
            <a:ext cx="8229600" cy="2448271"/>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Performance in the</a:t>
            </a:r>
          </a:p>
          <a:p>
            <a:pPr marL="0" marR="0" lvl="0" indent="0" algn="ctr" defTabSz="914400" rtl="0" eaLnBrk="1" fontAlgn="base" latinLnBrk="0" hangingPunct="1">
              <a:lnSpc>
                <a:spcPct val="100000"/>
              </a:lnSpc>
              <a:spcBef>
                <a:spcPct val="0"/>
              </a:spcBef>
              <a:spcAft>
                <a:spcPct val="0"/>
              </a:spcAft>
              <a:buClrTx/>
              <a:buSzTx/>
              <a:buFontTx/>
              <a:buNone/>
              <a:tabLst>
                <a:tab pos="6724650" algn="l"/>
              </a:tabLst>
              <a:defRPr/>
            </a:pPr>
            <a:r>
              <a:rPr kumimoji="0" lang="en-GB" sz="3600" b="1" i="0" u="none" strike="noStrike" kern="0" cap="none" spc="0" normalizeH="0" baseline="0" noProof="0" dirty="0">
                <a:ln>
                  <a:noFill/>
                </a:ln>
                <a:solidFill>
                  <a:prstClr val="black"/>
                </a:solidFill>
                <a:effectLst/>
                <a:uLnTx/>
                <a:uFillTx/>
                <a:latin typeface="Arial" pitchFamily="34" charset="0"/>
                <a:ea typeface="+mj-ea"/>
                <a:cs typeface="+mj-cs"/>
              </a:rPr>
              <a:t>d</a:t>
            </a:r>
            <a:r>
              <a:rPr kumimoji="0" lang="en-GB" sz="3600" b="1" i="0" u="none" strike="noStrike" kern="0" cap="none" spc="0" normalizeH="0" baseline="0" noProof="0" dirty="0" smtClean="0">
                <a:ln>
                  <a:noFill/>
                </a:ln>
                <a:solidFill>
                  <a:prstClr val="black"/>
                </a:solidFill>
                <a:effectLst/>
                <a:uLnTx/>
                <a:uFillTx/>
                <a:latin typeface="Arial" pitchFamily="34" charset="0"/>
                <a:ea typeface="+mj-ea"/>
                <a:cs typeface="+mj-cs"/>
              </a:rPr>
              <a:t>esign portfolio</a:t>
            </a:r>
          </a:p>
        </p:txBody>
      </p:sp>
      <p:sp>
        <p:nvSpPr>
          <p:cNvPr id="6" name="Text Placeholder 2"/>
          <p:cNvSpPr txBox="1">
            <a:spLocks/>
          </p:cNvSpPr>
          <p:nvPr/>
        </p:nvSpPr>
        <p:spPr>
          <a:xfrm>
            <a:off x="468313" y="4509119"/>
            <a:ext cx="7777162" cy="1007443"/>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400" b="0" i="0" u="none" strike="noStrike" kern="0" cap="none" spc="0" normalizeH="0" baseline="0" noProof="0" dirty="0" smtClean="0">
              <a:ln>
                <a:noFill/>
              </a:ln>
              <a:solidFill>
                <a:prstClr val="black"/>
              </a:solidFill>
              <a:effectLst/>
              <a:uLnTx/>
              <a:uFillTx/>
              <a:latin typeface="Arial"/>
              <a:ea typeface="+mn-ea"/>
              <a:cs typeface="+mn-cs"/>
            </a:endParaRPr>
          </a:p>
          <a:p>
            <a:pPr marL="457200" marR="0" lvl="1" indent="0" algn="l" defTabSz="914400" rtl="0" eaLnBrk="1" fontAlgn="base" latinLnBrk="0" hangingPunct="1">
              <a:lnSpc>
                <a:spcPct val="100000"/>
              </a:lnSpc>
              <a:spcBef>
                <a:spcPct val="20000"/>
              </a:spcBef>
              <a:spcAft>
                <a:spcPct val="0"/>
              </a:spcAft>
              <a:buClr>
                <a:srgbClr val="FFFFFF"/>
              </a:buClr>
              <a:buSzTx/>
              <a:buFont typeface="Arial" charset="0"/>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589455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935509"/>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GB" kern="0" dirty="0" smtClean="0">
                <a:solidFill>
                  <a:schemeClr val="tx1"/>
                </a:solidFill>
              </a:rPr>
              <a:t>Course Structure</a:t>
            </a:r>
            <a:endParaRPr lang="en-US" kern="0" dirty="0">
              <a:solidFill>
                <a:schemeClr val="tx1"/>
              </a:solidFill>
            </a:endParaRPr>
          </a:p>
        </p:txBody>
      </p:sp>
      <p:sp>
        <p:nvSpPr>
          <p:cNvPr id="6" name="Text Placeholder 2"/>
          <p:cNvSpPr txBox="1">
            <a:spLocks/>
          </p:cNvSpPr>
          <p:nvPr/>
        </p:nvSpPr>
        <p:spPr>
          <a:xfrm>
            <a:off x="468313" y="1772816"/>
            <a:ext cx="7777162" cy="3960439"/>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indent="0">
              <a:buClrTx/>
              <a:buNone/>
              <a:defRPr/>
            </a:pPr>
            <a:r>
              <a:rPr lang="en-US" sz="2400" kern="0" dirty="0">
                <a:solidFill>
                  <a:schemeClr val="tx1"/>
                </a:solidFill>
                <a:latin typeface="Arial"/>
              </a:rPr>
              <a:t>The </a:t>
            </a:r>
            <a:r>
              <a:rPr lang="en-US" sz="2400" kern="0" dirty="0" smtClean="0">
                <a:solidFill>
                  <a:schemeClr val="tx1"/>
                </a:solidFill>
                <a:latin typeface="Arial"/>
              </a:rPr>
              <a:t>course </a:t>
            </a:r>
            <a:r>
              <a:rPr lang="en-US" sz="2400" kern="0" dirty="0">
                <a:solidFill>
                  <a:schemeClr val="tx1"/>
                </a:solidFill>
                <a:latin typeface="Arial"/>
              </a:rPr>
              <a:t>structure comprises of three components marked out of </a:t>
            </a:r>
            <a:r>
              <a:rPr lang="en-US" sz="2400" kern="0" dirty="0" smtClean="0">
                <a:solidFill>
                  <a:schemeClr val="tx1"/>
                </a:solidFill>
                <a:latin typeface="Arial"/>
              </a:rPr>
              <a:t>260</a:t>
            </a:r>
            <a:endParaRPr lang="en-US" sz="2400" kern="0" dirty="0">
              <a:solidFill>
                <a:schemeClr val="tx1"/>
              </a:solidFill>
              <a:latin typeface="Arial"/>
            </a:endParaRPr>
          </a:p>
          <a:p>
            <a:pPr marL="0" indent="0">
              <a:buClrTx/>
              <a:buNone/>
              <a:defRPr/>
            </a:pPr>
            <a:endParaRPr lang="en-US" sz="2400" kern="0" dirty="0">
              <a:solidFill>
                <a:schemeClr val="tx1"/>
              </a:solidFill>
              <a:latin typeface="Arial"/>
            </a:endParaRPr>
          </a:p>
          <a:p>
            <a:pPr>
              <a:buClrTx/>
              <a:buFont typeface="Arial" panose="020B0604020202020204" pitchFamily="34" charset="0"/>
              <a:buChar char="♦"/>
              <a:defRPr/>
            </a:pPr>
            <a:r>
              <a:rPr lang="en-US" sz="2400" kern="0" dirty="0">
                <a:solidFill>
                  <a:schemeClr val="tx1"/>
                </a:solidFill>
                <a:latin typeface="Arial"/>
              </a:rPr>
              <a:t>Component 1: </a:t>
            </a:r>
            <a:r>
              <a:rPr lang="en-US" sz="2400" kern="0" dirty="0" smtClean="0">
                <a:solidFill>
                  <a:schemeClr val="tx1"/>
                </a:solidFill>
                <a:latin typeface="Arial"/>
              </a:rPr>
              <a:t>question </a:t>
            </a:r>
            <a:r>
              <a:rPr lang="en-US" sz="2400" kern="0" dirty="0">
                <a:solidFill>
                  <a:schemeClr val="tx1"/>
                </a:solidFill>
                <a:latin typeface="Arial"/>
              </a:rPr>
              <a:t>p</a:t>
            </a:r>
            <a:r>
              <a:rPr lang="en-US" sz="2400" kern="0" dirty="0" smtClean="0">
                <a:solidFill>
                  <a:schemeClr val="tx1"/>
                </a:solidFill>
                <a:latin typeface="Arial"/>
              </a:rPr>
              <a:t>aper </a:t>
            </a:r>
            <a:r>
              <a:rPr lang="en-US" sz="2400" kern="0" dirty="0">
                <a:solidFill>
                  <a:schemeClr val="tx1"/>
                </a:solidFill>
                <a:latin typeface="Arial"/>
              </a:rPr>
              <a:t>– </a:t>
            </a:r>
            <a:r>
              <a:rPr lang="en-US" sz="2400" kern="0" dirty="0" smtClean="0">
                <a:solidFill>
                  <a:schemeClr val="tx1"/>
                </a:solidFill>
                <a:latin typeface="Arial"/>
              </a:rPr>
              <a:t>60 </a:t>
            </a:r>
            <a:r>
              <a:rPr lang="en-US" sz="2400" kern="0" dirty="0">
                <a:solidFill>
                  <a:schemeClr val="tx1"/>
                </a:solidFill>
                <a:latin typeface="Arial"/>
              </a:rPr>
              <a:t>marks  </a:t>
            </a:r>
            <a:r>
              <a:rPr lang="en-US" sz="2400" kern="0" dirty="0" smtClean="0">
                <a:solidFill>
                  <a:schemeClr val="tx1"/>
                </a:solidFill>
                <a:latin typeface="Arial"/>
              </a:rPr>
              <a:t>	(23%)</a:t>
            </a:r>
            <a:endParaRPr lang="en-US" sz="2400" kern="0" dirty="0">
              <a:solidFill>
                <a:schemeClr val="tx1"/>
              </a:solidFill>
              <a:latin typeface="Arial"/>
            </a:endParaRPr>
          </a:p>
          <a:p>
            <a:pPr marL="0" indent="0">
              <a:buClrTx/>
              <a:buNone/>
              <a:defRPr/>
            </a:pPr>
            <a:endParaRPr lang="en-US" sz="2400" kern="0" dirty="0">
              <a:solidFill>
                <a:schemeClr val="tx1"/>
              </a:solidFill>
              <a:latin typeface="Arial"/>
            </a:endParaRPr>
          </a:p>
          <a:p>
            <a:pPr>
              <a:buClrTx/>
              <a:buFont typeface="Arial" panose="020B0604020202020204" pitchFamily="34" charset="0"/>
              <a:buChar char="♦"/>
              <a:defRPr/>
            </a:pPr>
            <a:r>
              <a:rPr lang="en-US" sz="2400" kern="0" dirty="0">
                <a:solidFill>
                  <a:schemeClr val="tx1"/>
                </a:solidFill>
                <a:latin typeface="Arial"/>
              </a:rPr>
              <a:t>Component 2: </a:t>
            </a:r>
            <a:r>
              <a:rPr lang="en-US" sz="2400" kern="0" dirty="0" smtClean="0">
                <a:solidFill>
                  <a:schemeClr val="tx1"/>
                </a:solidFill>
                <a:latin typeface="Arial"/>
              </a:rPr>
              <a:t>expressive </a:t>
            </a:r>
            <a:r>
              <a:rPr lang="en-US" sz="2400" kern="0" dirty="0">
                <a:solidFill>
                  <a:schemeClr val="tx1"/>
                </a:solidFill>
                <a:latin typeface="Arial"/>
              </a:rPr>
              <a:t>p</a:t>
            </a:r>
            <a:r>
              <a:rPr lang="en-US" sz="2400" kern="0" dirty="0" smtClean="0">
                <a:solidFill>
                  <a:schemeClr val="tx1"/>
                </a:solidFill>
                <a:latin typeface="Arial"/>
              </a:rPr>
              <a:t>ortfolio </a:t>
            </a:r>
            <a:r>
              <a:rPr lang="en-US" sz="2400" kern="0" dirty="0">
                <a:solidFill>
                  <a:schemeClr val="tx1"/>
                </a:solidFill>
                <a:latin typeface="Arial"/>
              </a:rPr>
              <a:t>– 100 marks  </a:t>
            </a:r>
            <a:r>
              <a:rPr lang="en-US" sz="2400" kern="0" dirty="0" smtClean="0">
                <a:solidFill>
                  <a:schemeClr val="tx1"/>
                </a:solidFill>
                <a:latin typeface="Arial"/>
              </a:rPr>
              <a:t>								(38.5%) </a:t>
            </a:r>
            <a:endParaRPr lang="en-US" sz="2400" kern="0" dirty="0">
              <a:solidFill>
                <a:schemeClr val="tx1"/>
              </a:solidFill>
              <a:latin typeface="Arial"/>
            </a:endParaRPr>
          </a:p>
          <a:p>
            <a:pPr marL="0" indent="0">
              <a:buClrTx/>
              <a:buNone/>
              <a:defRPr/>
            </a:pPr>
            <a:endParaRPr lang="en-US" sz="2400" kern="0" dirty="0">
              <a:solidFill>
                <a:schemeClr val="tx1"/>
              </a:solidFill>
              <a:latin typeface="Arial"/>
            </a:endParaRPr>
          </a:p>
          <a:p>
            <a:pPr>
              <a:buClrTx/>
              <a:buFont typeface="Arial" panose="020B0604020202020204" pitchFamily="34" charset="0"/>
              <a:buChar char="♦"/>
              <a:defRPr/>
            </a:pPr>
            <a:r>
              <a:rPr lang="en-US" sz="2400" kern="0" dirty="0">
                <a:solidFill>
                  <a:schemeClr val="tx1"/>
                </a:solidFill>
                <a:latin typeface="Arial"/>
              </a:rPr>
              <a:t>Component 3: </a:t>
            </a:r>
            <a:r>
              <a:rPr lang="en-US" sz="2400" kern="0" dirty="0" smtClean="0">
                <a:solidFill>
                  <a:schemeClr val="tx1"/>
                </a:solidFill>
                <a:latin typeface="Arial"/>
              </a:rPr>
              <a:t>design </a:t>
            </a:r>
            <a:r>
              <a:rPr lang="en-US" sz="2400" kern="0" dirty="0">
                <a:solidFill>
                  <a:schemeClr val="tx1"/>
                </a:solidFill>
                <a:latin typeface="Arial"/>
              </a:rPr>
              <a:t>p</a:t>
            </a:r>
            <a:r>
              <a:rPr lang="en-US" sz="2400" kern="0" dirty="0" smtClean="0">
                <a:solidFill>
                  <a:schemeClr val="tx1"/>
                </a:solidFill>
                <a:latin typeface="Arial"/>
              </a:rPr>
              <a:t>ortfolio </a:t>
            </a:r>
            <a:r>
              <a:rPr lang="en-US" sz="2400" kern="0" dirty="0">
                <a:solidFill>
                  <a:schemeClr val="tx1"/>
                </a:solidFill>
                <a:latin typeface="Arial"/>
              </a:rPr>
              <a:t>– 100 marks 	</a:t>
            </a:r>
            <a:r>
              <a:rPr lang="en-US" sz="2400" kern="0" dirty="0" smtClean="0">
                <a:solidFill>
                  <a:schemeClr val="tx1"/>
                </a:solidFill>
                <a:latin typeface="Arial"/>
              </a:rPr>
              <a:t>(38.5%)</a:t>
            </a:r>
            <a:endParaRPr lang="en-GB" sz="2400" kern="0" dirty="0" smtClean="0">
              <a:solidFill>
                <a:schemeClr val="tx1"/>
              </a:solidFill>
              <a:latin typeface="Arial"/>
            </a:endParaRPr>
          </a:p>
          <a:p>
            <a:pPr marL="457200" lvl="1" indent="0">
              <a:buClr>
                <a:srgbClr val="FFFFFF"/>
              </a:buClr>
              <a:buFont typeface="Arial" charset="0"/>
              <a:buNone/>
              <a:defRPr/>
            </a:pPr>
            <a:endParaRPr lang="en-GB" kern="0" dirty="0" smtClean="0">
              <a:solidFill>
                <a:schemeClr val="tx1"/>
              </a:solidFill>
              <a:latin typeface="Arial"/>
              <a:cs typeface="+mn-cs"/>
            </a:endParaRPr>
          </a:p>
        </p:txBody>
      </p:sp>
    </p:spTree>
    <p:extLst>
      <p:ext uri="{BB962C8B-B14F-4D97-AF65-F5344CB8AC3E}">
        <p14:creationId xmlns:p14="http://schemas.microsoft.com/office/powerpoint/2010/main" val="92599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1948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Markers reported that:</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251520" y="908720"/>
            <a:ext cx="8352928" cy="5256584"/>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ts val="0"/>
              </a:spcAft>
              <a:buClr>
                <a:prstClr val="white"/>
              </a:buClr>
              <a:buSzTx/>
              <a:buFont typeface="Wingdings" pitchFamily="2" charset="2"/>
              <a:buNone/>
              <a:tabLst/>
              <a:defRPr/>
            </a:pPr>
            <a:endPar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andidates who worked from an achievable and </a:t>
            </a:r>
            <a:r>
              <a:rPr kumimoji="0" lang="en-US" sz="2400" b="0" i="0" u="none" strike="noStrike" kern="0" cap="none" spc="0" normalizeH="0" baseline="0" noProof="0" dirty="0" err="1" smtClean="0">
                <a:ln>
                  <a:noFill/>
                </a:ln>
                <a:solidFill>
                  <a:prstClr val="black"/>
                </a:solidFill>
                <a:effectLst/>
                <a:uLnTx/>
                <a:uFillTx/>
                <a:latin typeface="Arial"/>
                <a:ea typeface="+mn-ea"/>
                <a:cs typeface="+mn-cs"/>
              </a:rPr>
              <a:t>personalised</a:t>
            </a:r>
            <a:r>
              <a:rPr kumimoji="0" lang="en-US" sz="2400" b="0" i="0" u="none" strike="noStrike" kern="0" cap="none" spc="0" normalizeH="0" baseline="0" noProof="0" dirty="0" smtClean="0">
                <a:ln>
                  <a:noFill/>
                </a:ln>
                <a:solidFill>
                  <a:prstClr val="black"/>
                </a:solidFill>
                <a:effectLst/>
                <a:uLnTx/>
                <a:uFillTx/>
                <a:latin typeface="Arial"/>
                <a:ea typeface="+mn-ea"/>
                <a:cs typeface="+mn-cs"/>
              </a:rPr>
              <a:t> design brief generally showed a more individual and creative response to the opportunities and requirements offered by the brief</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andidates </a:t>
            </a:r>
            <a:r>
              <a:rPr kumimoji="0" lang="en-US" sz="2400" b="0" i="0" u="none" strike="noStrike" kern="0" cap="none" spc="0" normalizeH="0" baseline="0" noProof="0" dirty="0">
                <a:ln>
                  <a:noFill/>
                </a:ln>
                <a:solidFill>
                  <a:prstClr val="black"/>
                </a:solidFill>
                <a:effectLst/>
                <a:uLnTx/>
                <a:uFillTx/>
                <a:latin typeface="Arial"/>
                <a:ea typeface="+mn-ea"/>
                <a:cs typeface="+mn-cs"/>
              </a:rPr>
              <a:t>who carefully considered both the aesthetic and functional aspects of their further development ideas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and final solution were </a:t>
            </a:r>
            <a:r>
              <a:rPr kumimoji="0" lang="en-US" sz="2400" b="0" i="0" u="none" strike="noStrike" kern="0" cap="none" spc="0" normalizeH="0" baseline="0" noProof="0" dirty="0">
                <a:ln>
                  <a:noFill/>
                </a:ln>
                <a:solidFill>
                  <a:prstClr val="black"/>
                </a:solidFill>
                <a:effectLst/>
                <a:uLnTx/>
                <a:uFillTx/>
                <a:latin typeface="Arial"/>
                <a:ea typeface="+mn-ea"/>
                <a:cs typeface="+mn-cs"/>
              </a:rPr>
              <a:t>in general more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successful</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mn-ea"/>
                <a:cs typeface="+mn-cs"/>
              </a:rPr>
              <a:t>use </a:t>
            </a:r>
            <a:r>
              <a:rPr kumimoji="0" lang="en-US" sz="2400" b="0" i="0" u="none" strike="noStrike" kern="0" cap="none" spc="0" normalizeH="0" baseline="0" noProof="0" dirty="0">
                <a:ln>
                  <a:noFill/>
                </a:ln>
                <a:solidFill>
                  <a:prstClr val="black"/>
                </a:solidFill>
                <a:effectLst/>
                <a:uLnTx/>
                <a:uFillTx/>
                <a:latin typeface="Arial"/>
                <a:ea typeface="+mn-ea"/>
                <a:cs typeface="+mn-cs"/>
              </a:rPr>
              <a:t>of the mandatory evaluation form resulted in more focused and effective responses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663378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19485"/>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200" b="1" i="0" u="none" strike="noStrike" kern="0" cap="none" spc="0" normalizeH="0" baseline="0" noProof="0" dirty="0" smtClean="0">
                <a:ln>
                  <a:noFill/>
                </a:ln>
                <a:solidFill>
                  <a:prstClr val="black"/>
                </a:solidFill>
                <a:effectLst/>
                <a:uLnTx/>
                <a:uFillTx/>
                <a:latin typeface="Arial" pitchFamily="34" charset="0"/>
                <a:ea typeface="+mj-ea"/>
                <a:cs typeface="+mj-cs"/>
              </a:rPr>
              <a:t>Recommendations to centres:</a:t>
            </a:r>
            <a:endParaRPr kumimoji="0" lang="en-US" sz="3200" b="1" i="0" u="none" strike="noStrike" kern="0" cap="none" spc="0" normalizeH="0" baseline="0" noProof="0" dirty="0">
              <a:ln>
                <a:noFill/>
              </a:ln>
              <a:solidFill>
                <a:prstClr val="black"/>
              </a:solidFill>
              <a:effectLst/>
              <a:uLnTx/>
              <a:uFillTx/>
              <a:latin typeface="Arial" pitchFamily="34" charset="0"/>
              <a:ea typeface="+mj-ea"/>
              <a:cs typeface="+mj-cs"/>
            </a:endParaRPr>
          </a:p>
        </p:txBody>
      </p:sp>
      <p:sp>
        <p:nvSpPr>
          <p:cNvPr id="6" name="Text Placeholder 2"/>
          <p:cNvSpPr txBox="1">
            <a:spLocks/>
          </p:cNvSpPr>
          <p:nvPr/>
        </p:nvSpPr>
        <p:spPr>
          <a:xfrm>
            <a:off x="460865" y="1268760"/>
            <a:ext cx="7777162" cy="4752528"/>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a:ln>
                  <a:noFill/>
                </a:ln>
                <a:solidFill>
                  <a:prstClr val="black"/>
                </a:solidFill>
                <a:effectLst/>
                <a:uLnTx/>
                <a:uFillTx/>
                <a:latin typeface="Arial"/>
                <a:ea typeface="+mn-ea"/>
                <a:cs typeface="+mn-cs"/>
              </a:rPr>
              <a:t>C</a:t>
            </a:r>
            <a:r>
              <a:rPr kumimoji="0" lang="en-US" sz="2400" b="0" i="0" u="none" strike="noStrike" kern="0" cap="none" spc="0" normalizeH="0" baseline="0" noProof="0" dirty="0" smtClean="0">
                <a:ln>
                  <a:noFill/>
                </a:ln>
                <a:solidFill>
                  <a:prstClr val="black"/>
                </a:solidFill>
                <a:effectLst/>
                <a:uLnTx/>
                <a:uFillTx/>
                <a:latin typeface="Arial"/>
                <a:ea typeface="+mn-ea"/>
                <a:cs typeface="+mn-cs"/>
              </a:rPr>
              <a:t>andidates should select </a:t>
            </a:r>
            <a:r>
              <a:rPr kumimoji="0" lang="en-US" sz="2400" b="0" i="0" u="none" strike="noStrike" kern="0" cap="none" spc="0" normalizeH="0" baseline="0" noProof="0" dirty="0">
                <a:ln>
                  <a:noFill/>
                </a:ln>
                <a:solidFill>
                  <a:prstClr val="black"/>
                </a:solidFill>
                <a:effectLst/>
                <a:uLnTx/>
                <a:uFillTx/>
                <a:latin typeface="Arial"/>
                <a:ea typeface="+mn-ea"/>
                <a:cs typeface="+mn-cs"/>
              </a:rPr>
              <a:t>design briefs which are realistic in terms of their existing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skills</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Avoid overcrowding portfolios with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unnecessary, repetitive images and also avoid layering of work</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a:t>
            </a:r>
            <a:r>
              <a:rPr kumimoji="0" lang="en-US" sz="2400" b="0" i="0" u="none" strike="noStrike" kern="0" cap="none" spc="0" normalizeH="0" baseline="0" noProof="0" dirty="0">
                <a:ln>
                  <a:noFill/>
                </a:ln>
                <a:solidFill>
                  <a:prstClr val="black"/>
                </a:solidFill>
                <a:effectLst/>
                <a:uLnTx/>
                <a:uFillTx/>
                <a:latin typeface="Arial"/>
                <a:ea typeface="+mn-ea"/>
                <a:cs typeface="+mn-cs"/>
              </a:rPr>
              <a:t> Aim for clarity of presentation – avoid cluttered and confusing </a:t>
            </a:r>
            <a:r>
              <a:rPr kumimoji="0" lang="en-US" sz="2400" b="0" i="0" u="none" strike="noStrike" kern="0" cap="none" spc="0" normalizeH="0" baseline="0" noProof="0" dirty="0" smtClean="0">
                <a:ln>
                  <a:noFill/>
                </a:ln>
                <a:solidFill>
                  <a:prstClr val="black"/>
                </a:solidFill>
                <a:effectLst/>
                <a:uLnTx/>
                <a:uFillTx/>
                <a:latin typeface="Arial"/>
                <a:ea typeface="+mn-ea"/>
                <a:cs typeface="+mn-cs"/>
              </a:rPr>
              <a:t>layouts</a:t>
            </a:r>
            <a:endPar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evelopment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work should show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both aesthetic and functional refinement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of the candidate’s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idea</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leading to the final solution</a:t>
            </a: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r>
              <a:rPr kumimoji="0" lang="en-US" sz="2400" b="0" i="0" u="none" strike="noStrike" kern="0" cap="none" spc="0" normalizeH="0" baseline="0" noProof="0" dirty="0" smtClean="0">
                <a:ln>
                  <a:noFill/>
                </a:ln>
                <a:solidFill>
                  <a:prstClr val="black"/>
                </a:solidFill>
                <a:effectLst/>
                <a:uLnTx/>
                <a:uFillTx/>
                <a:latin typeface="Arial"/>
                <a:ea typeface="Times New Roman" panose="02020603050405020304" pitchFamily="18" charset="0"/>
                <a:cs typeface="+mn-cs"/>
              </a:rPr>
              <a:t>Use</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clear well-lit photographs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to show a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variety of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viewpoints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in lieu of 3D </a:t>
            </a:r>
            <a:r>
              <a:rPr kumimoji="0" lang="en-GB" sz="2400" b="0" i="0" u="none" strike="noStrike" kern="1200" cap="none" spc="0" normalizeH="0" baseline="0" noProof="0" dirty="0" smtClean="0">
                <a:ln>
                  <a:noFill/>
                </a:ln>
                <a:solidFill>
                  <a:srgbClr val="000000"/>
                </a:solidFill>
                <a:effectLst/>
                <a:uLnTx/>
                <a:uFillTx/>
                <a:latin typeface="Arial" panose="020B0604020202020204" pitchFamily="34" charset="0"/>
                <a:ea typeface="Times New Roman" panose="02020603050405020304" pitchFamily="18" charset="0"/>
                <a:cs typeface="+mn-cs"/>
              </a:rPr>
              <a:t>work, if 3D work is not submitted</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w"/>
              <a:tabLst/>
              <a:defRPr/>
            </a:pPr>
            <a:endParaRPr kumimoji="0" lang="en-US" sz="2400" b="0" i="0" u="none" strike="noStrike" kern="0" cap="none" spc="0" normalizeH="0" baseline="0" noProof="0" dirty="0" smtClean="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GB" sz="2600" b="0" i="0" u="none" strike="noStrike" kern="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11760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79613" y="3844925"/>
            <a:ext cx="4824412" cy="468313"/>
          </a:xfrm>
          <a:prstGeom prst="rect">
            <a:avLst/>
          </a:prstGeom>
          <a:solidFill>
            <a:schemeClr val="tx1">
              <a:lumMod val="75000"/>
              <a:lumOff val="25000"/>
            </a:schemeClr>
          </a:solidFill>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000" b="1" i="0" u="none" strike="noStrike" kern="0" cap="none" spc="0" normalizeH="0" baseline="0" noProof="0" dirty="0" smtClean="0">
                <a:ln>
                  <a:noFill/>
                </a:ln>
                <a:solidFill>
                  <a:prstClr val="white"/>
                </a:solidFill>
                <a:effectLst/>
                <a:uLnTx/>
                <a:uFillTx/>
                <a:latin typeface="Arial" pitchFamily="34" charset="0"/>
                <a:ea typeface="+mj-ea"/>
                <a:cs typeface="Arial" panose="020B0604020202020204" pitchFamily="34" charset="0"/>
              </a:rPr>
              <a:t>WWW.sqa.org.uk│</a:t>
            </a:r>
            <a:r>
              <a:rPr kumimoji="0" lang="en-GB" sz="2000" b="1" i="0" u="none" strike="noStrike" kern="0" cap="none" spc="0" normalizeH="0" baseline="0" noProof="0" dirty="0">
                <a:ln>
                  <a:noFill/>
                </a:ln>
                <a:solidFill>
                  <a:prstClr val="white"/>
                </a:solidFill>
                <a:effectLst/>
                <a:uLnTx/>
                <a:uFillTx/>
                <a:latin typeface="Arial" pitchFamily="34" charset="0"/>
                <a:ea typeface="+mj-ea"/>
                <a:cs typeface="Arial" panose="020B0604020202020204" pitchFamily="34" charset="0"/>
              </a:rPr>
              <a:t>0303 333 0330        </a:t>
            </a:r>
            <a:endParaRPr kumimoji="0" lang="en-US" sz="2000" b="1" i="0" u="none" strike="noStrike" kern="0" cap="none" spc="0" normalizeH="0" baseline="0" noProof="0" dirty="0">
              <a:ln>
                <a:noFill/>
              </a:ln>
              <a:solidFill>
                <a:prstClr val="white"/>
              </a:solidFill>
              <a:effectLst/>
              <a:uLnTx/>
              <a:uFillTx/>
              <a:latin typeface="Arial" pitchFamily="34" charset="0"/>
              <a:ea typeface="+mj-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2000" b="1" i="0" u="none" strike="noStrike" kern="0" cap="none" spc="0" normalizeH="0" baseline="0" noProof="0" dirty="0" smtClean="0">
                <a:ln>
                  <a:noFill/>
                </a:ln>
                <a:solidFill>
                  <a:prstClr val="white"/>
                </a:solidFill>
                <a:effectLst/>
                <a:uLnTx/>
                <a:uFillTx/>
                <a:latin typeface="Arial" pitchFamily="34" charset="0"/>
                <a:ea typeface="+mj-ea"/>
                <a:cs typeface="+mj-cs"/>
              </a:rPr>
              <a:t>         </a:t>
            </a:r>
            <a:endParaRPr kumimoji="0" lang="en-US" sz="2000" b="1" i="0" u="none" strike="noStrike" kern="0" cap="none" spc="0" normalizeH="0" baseline="0" noProof="0" dirty="0">
              <a:ln>
                <a:noFill/>
              </a:ln>
              <a:solidFill>
                <a:prstClr val="white"/>
              </a:solidFill>
              <a:effectLst/>
              <a:uLnTx/>
              <a:uFillTx/>
              <a:latin typeface="Arial" pitchFamily="34" charset="0"/>
              <a:ea typeface="+mj-ea"/>
              <a:cs typeface="+mj-cs"/>
            </a:endParaRPr>
          </a:p>
        </p:txBody>
      </p:sp>
    </p:spTree>
    <p:extLst>
      <p:ext uri="{BB962C8B-B14F-4D97-AF65-F5344CB8AC3E}">
        <p14:creationId xmlns:p14="http://schemas.microsoft.com/office/powerpoint/2010/main" val="1550458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79216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GB" kern="0" dirty="0" smtClean="0">
                <a:solidFill>
                  <a:schemeClr val="tx1"/>
                </a:solidFill>
              </a:rPr>
              <a:t>Portfolios</a:t>
            </a:r>
            <a:endParaRPr lang="en-US" kern="0" dirty="0">
              <a:solidFill>
                <a:schemeClr val="tx1"/>
              </a:solidFill>
            </a:endParaRPr>
          </a:p>
        </p:txBody>
      </p:sp>
      <p:sp>
        <p:nvSpPr>
          <p:cNvPr id="6" name="Text Placeholder 2"/>
          <p:cNvSpPr txBox="1">
            <a:spLocks/>
          </p:cNvSpPr>
          <p:nvPr/>
        </p:nvSpPr>
        <p:spPr>
          <a:xfrm>
            <a:off x="468313" y="1341438"/>
            <a:ext cx="7777162" cy="4247801"/>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a:buClrTx/>
              <a:defRPr/>
            </a:pPr>
            <a:endParaRPr lang="en-US" sz="2400" kern="0" dirty="0" smtClean="0">
              <a:solidFill>
                <a:schemeClr val="tx1"/>
              </a:solidFill>
              <a:latin typeface="Arial"/>
            </a:endParaRPr>
          </a:p>
          <a:p>
            <a:pPr>
              <a:buClrTx/>
              <a:defRPr/>
            </a:pPr>
            <a:r>
              <a:rPr lang="en-US" sz="2400" kern="0" dirty="0" smtClean="0">
                <a:solidFill>
                  <a:schemeClr val="tx1"/>
                </a:solidFill>
                <a:latin typeface="Arial"/>
              </a:rPr>
              <a:t>The </a:t>
            </a:r>
            <a:r>
              <a:rPr lang="en-US" sz="2400" kern="0" dirty="0">
                <a:solidFill>
                  <a:schemeClr val="tx1"/>
                </a:solidFill>
                <a:latin typeface="Arial"/>
              </a:rPr>
              <a:t>removal of </a:t>
            </a:r>
            <a:r>
              <a:rPr lang="en-US" sz="2400" kern="0" dirty="0" smtClean="0">
                <a:solidFill>
                  <a:schemeClr val="tx1"/>
                </a:solidFill>
                <a:latin typeface="Arial"/>
              </a:rPr>
              <a:t>unit assessment has led to amendments </a:t>
            </a:r>
            <a:r>
              <a:rPr lang="en-US" sz="2400" kern="0" dirty="0">
                <a:solidFill>
                  <a:schemeClr val="tx1"/>
                </a:solidFill>
                <a:latin typeface="Arial"/>
              </a:rPr>
              <a:t>to </a:t>
            </a:r>
            <a:r>
              <a:rPr lang="en-US" sz="2400" kern="0" dirty="0" smtClean="0">
                <a:solidFill>
                  <a:schemeClr val="tx1"/>
                </a:solidFill>
                <a:latin typeface="Arial"/>
              </a:rPr>
              <a:t>the </a:t>
            </a:r>
            <a:r>
              <a:rPr lang="en-US" sz="2400" kern="0" dirty="0">
                <a:solidFill>
                  <a:schemeClr val="tx1"/>
                </a:solidFill>
                <a:latin typeface="Arial"/>
              </a:rPr>
              <a:t>p</a:t>
            </a:r>
            <a:r>
              <a:rPr lang="en-US" sz="2400" kern="0" dirty="0" smtClean="0">
                <a:solidFill>
                  <a:schemeClr val="tx1"/>
                </a:solidFill>
                <a:latin typeface="Arial"/>
              </a:rPr>
              <a:t>ortfolio </a:t>
            </a:r>
            <a:r>
              <a:rPr lang="en-US" sz="2400" kern="0" dirty="0">
                <a:solidFill>
                  <a:schemeClr val="tx1"/>
                </a:solidFill>
                <a:latin typeface="Arial"/>
              </a:rPr>
              <a:t>a</a:t>
            </a:r>
            <a:r>
              <a:rPr lang="en-US" sz="2400" kern="0" dirty="0" smtClean="0">
                <a:solidFill>
                  <a:schemeClr val="tx1"/>
                </a:solidFill>
                <a:latin typeface="Arial"/>
              </a:rPr>
              <a:t>ssessment tasks</a:t>
            </a:r>
          </a:p>
          <a:p>
            <a:pPr>
              <a:buClrTx/>
              <a:defRPr/>
            </a:pPr>
            <a:endParaRPr lang="en-US" sz="2400" kern="0" dirty="0">
              <a:solidFill>
                <a:schemeClr val="tx1"/>
              </a:solidFill>
              <a:latin typeface="Arial"/>
            </a:endParaRPr>
          </a:p>
          <a:p>
            <a:pPr>
              <a:buClrTx/>
              <a:defRPr/>
            </a:pPr>
            <a:r>
              <a:rPr lang="en-US" sz="2400" kern="0" dirty="0" smtClean="0">
                <a:solidFill>
                  <a:schemeClr val="tx1"/>
                </a:solidFill>
                <a:latin typeface="Arial"/>
              </a:rPr>
              <a:t>Investigation and initial development previously assessed in the units is now included in the portfolio</a:t>
            </a:r>
          </a:p>
          <a:p>
            <a:pPr>
              <a:buClrTx/>
              <a:defRPr/>
            </a:pPr>
            <a:endParaRPr lang="en-US" sz="2400" kern="0" dirty="0" smtClean="0">
              <a:solidFill>
                <a:schemeClr val="tx1"/>
              </a:solidFill>
              <a:latin typeface="Arial"/>
            </a:endParaRPr>
          </a:p>
          <a:p>
            <a:pPr>
              <a:buClrTx/>
              <a:defRPr/>
            </a:pPr>
            <a:r>
              <a:rPr lang="en-US" sz="2400" kern="0" dirty="0" smtClean="0">
                <a:solidFill>
                  <a:schemeClr val="tx1"/>
                </a:solidFill>
                <a:latin typeface="Arial"/>
              </a:rPr>
              <a:t>Marking instructions have been restructured</a:t>
            </a:r>
          </a:p>
        </p:txBody>
      </p:sp>
    </p:spTree>
    <p:extLst>
      <p:ext uri="{BB962C8B-B14F-4D97-AF65-F5344CB8AC3E}">
        <p14:creationId xmlns:p14="http://schemas.microsoft.com/office/powerpoint/2010/main" val="51618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15153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US" sz="3200" kern="0" dirty="0" smtClean="0">
                <a:solidFill>
                  <a:schemeClr val="tx1"/>
                </a:solidFill>
              </a:rPr>
              <a:t>Portfolios: Preparing candidates</a:t>
            </a:r>
            <a:endParaRPr lang="en-US" sz="3200" kern="0" dirty="0">
              <a:solidFill>
                <a:schemeClr val="tx1"/>
              </a:solidFill>
            </a:endParaRPr>
          </a:p>
        </p:txBody>
      </p:sp>
      <p:sp>
        <p:nvSpPr>
          <p:cNvPr id="6" name="Text Placeholder 2"/>
          <p:cNvSpPr txBox="1">
            <a:spLocks/>
          </p:cNvSpPr>
          <p:nvPr/>
        </p:nvSpPr>
        <p:spPr>
          <a:xfrm>
            <a:off x="468313" y="1484784"/>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indent="0">
              <a:buClrTx/>
              <a:buNone/>
              <a:defRPr/>
            </a:pPr>
            <a:endParaRPr lang="en-US" sz="2400" kern="0" dirty="0" smtClean="0">
              <a:solidFill>
                <a:schemeClr val="tx1"/>
              </a:solidFill>
              <a:latin typeface="Arial"/>
            </a:endParaRPr>
          </a:p>
          <a:p>
            <a:pPr marL="0" indent="0">
              <a:buClrTx/>
              <a:buNone/>
              <a:defRPr/>
            </a:pPr>
            <a:r>
              <a:rPr lang="en-US" sz="2400" kern="0" dirty="0" smtClean="0">
                <a:solidFill>
                  <a:schemeClr val="tx1"/>
                </a:solidFill>
                <a:latin typeface="Arial"/>
              </a:rPr>
              <a:t>The expressive and design </a:t>
            </a:r>
            <a:r>
              <a:rPr lang="en-US" sz="2400" kern="0" dirty="0">
                <a:solidFill>
                  <a:schemeClr val="tx1"/>
                </a:solidFill>
                <a:latin typeface="Arial"/>
              </a:rPr>
              <a:t>p</a:t>
            </a:r>
            <a:r>
              <a:rPr lang="en-US" sz="2400" kern="0" dirty="0" smtClean="0">
                <a:solidFill>
                  <a:schemeClr val="tx1"/>
                </a:solidFill>
                <a:latin typeface="Arial"/>
              </a:rPr>
              <a:t>ortfolio </a:t>
            </a:r>
            <a:r>
              <a:rPr lang="en-US" sz="2400" kern="0" dirty="0">
                <a:solidFill>
                  <a:schemeClr val="tx1"/>
                </a:solidFill>
                <a:latin typeface="Arial"/>
              </a:rPr>
              <a:t>a</a:t>
            </a:r>
            <a:r>
              <a:rPr lang="en-US" sz="2400" kern="0" dirty="0" smtClean="0">
                <a:solidFill>
                  <a:schemeClr val="tx1"/>
                </a:solidFill>
                <a:latin typeface="Arial"/>
              </a:rPr>
              <a:t>ssessment tasks are published on the SQA website. These contain:</a:t>
            </a:r>
          </a:p>
          <a:p>
            <a:pPr marL="0" indent="0">
              <a:buClrTx/>
              <a:buNone/>
              <a:defRPr/>
            </a:pPr>
            <a:endParaRPr lang="en-US" sz="2400" kern="0" dirty="0" smtClean="0">
              <a:solidFill>
                <a:schemeClr val="tx1"/>
              </a:solidFill>
              <a:latin typeface="Arial"/>
            </a:endParaRPr>
          </a:p>
          <a:p>
            <a:pPr>
              <a:buClrTx/>
              <a:defRPr/>
            </a:pPr>
            <a:r>
              <a:rPr lang="en-US" sz="2400" kern="0" dirty="0">
                <a:solidFill>
                  <a:schemeClr val="tx1"/>
                </a:solidFill>
                <a:latin typeface="Arial"/>
              </a:rPr>
              <a:t>i</a:t>
            </a:r>
            <a:r>
              <a:rPr lang="en-US" sz="2400" kern="0" dirty="0" smtClean="0">
                <a:solidFill>
                  <a:schemeClr val="tx1"/>
                </a:solidFill>
                <a:latin typeface="Arial"/>
              </a:rPr>
              <a:t>nstructions for teachers</a:t>
            </a:r>
          </a:p>
          <a:p>
            <a:pPr>
              <a:buClrTx/>
              <a:defRPr/>
            </a:pPr>
            <a:r>
              <a:rPr lang="en-US" sz="2400" kern="0" dirty="0">
                <a:solidFill>
                  <a:schemeClr val="tx1"/>
                </a:solidFill>
                <a:latin typeface="Arial"/>
              </a:rPr>
              <a:t>m</a:t>
            </a:r>
            <a:r>
              <a:rPr lang="en-US" sz="2400" kern="0" dirty="0" smtClean="0">
                <a:solidFill>
                  <a:schemeClr val="tx1"/>
                </a:solidFill>
                <a:latin typeface="Arial"/>
              </a:rPr>
              <a:t>arking instructions </a:t>
            </a:r>
          </a:p>
          <a:p>
            <a:pPr>
              <a:buClrTx/>
              <a:defRPr/>
            </a:pPr>
            <a:r>
              <a:rPr lang="en-US" sz="2400" kern="0" dirty="0">
                <a:solidFill>
                  <a:schemeClr val="tx1"/>
                </a:solidFill>
                <a:latin typeface="Arial"/>
              </a:rPr>
              <a:t>i</a:t>
            </a:r>
            <a:r>
              <a:rPr lang="en-US" sz="2400" kern="0" dirty="0" smtClean="0">
                <a:solidFill>
                  <a:schemeClr val="tx1"/>
                </a:solidFill>
                <a:latin typeface="Arial"/>
              </a:rPr>
              <a:t>nstructions for candidates</a:t>
            </a:r>
          </a:p>
        </p:txBody>
      </p:sp>
    </p:spTree>
    <p:extLst>
      <p:ext uri="{BB962C8B-B14F-4D97-AF65-F5344CB8AC3E}">
        <p14:creationId xmlns:p14="http://schemas.microsoft.com/office/powerpoint/2010/main" val="91356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8313" y="549275"/>
            <a:ext cx="8229600" cy="1151533"/>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a:defRPr/>
            </a:pPr>
            <a:r>
              <a:rPr lang="en-US" sz="3200" kern="0" dirty="0" smtClean="0">
                <a:solidFill>
                  <a:schemeClr val="tx1"/>
                </a:solidFill>
              </a:rPr>
              <a:t>Portfolio presentation</a:t>
            </a:r>
            <a:endParaRPr lang="en-US" sz="3200" kern="0" dirty="0">
              <a:solidFill>
                <a:schemeClr val="tx1"/>
              </a:solidFill>
            </a:endParaRPr>
          </a:p>
        </p:txBody>
      </p:sp>
      <p:sp>
        <p:nvSpPr>
          <p:cNvPr id="6" name="Text Placeholder 2"/>
          <p:cNvSpPr txBox="1">
            <a:spLocks/>
          </p:cNvSpPr>
          <p:nvPr/>
        </p:nvSpPr>
        <p:spPr>
          <a:xfrm>
            <a:off x="468313" y="1484313"/>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indent="0">
              <a:buClrTx/>
              <a:buNone/>
              <a:defRPr/>
            </a:pPr>
            <a:r>
              <a:rPr lang="en-US" sz="2400" kern="0" dirty="0" smtClean="0">
                <a:solidFill>
                  <a:schemeClr val="tx1"/>
                </a:solidFill>
                <a:latin typeface="Arial"/>
              </a:rPr>
              <a:t>The portfolio format continues to offer centres flexibility.  However, portfolios must</a:t>
            </a:r>
            <a:r>
              <a:rPr lang="en-GB" sz="2400" kern="0" dirty="0" smtClean="0">
                <a:solidFill>
                  <a:schemeClr val="tx1"/>
                </a:solidFill>
                <a:latin typeface="Arial"/>
              </a:rPr>
              <a:t>:</a:t>
            </a:r>
          </a:p>
          <a:p>
            <a:pPr marL="0" indent="0">
              <a:buClrTx/>
              <a:buNone/>
              <a:defRPr/>
            </a:pPr>
            <a:r>
              <a:rPr lang="en-GB" sz="2400" kern="0" dirty="0">
                <a:solidFill>
                  <a:schemeClr val="tx1"/>
                </a:solidFill>
                <a:latin typeface="Arial"/>
              </a:rPr>
              <a:t> </a:t>
            </a:r>
            <a:endParaRPr lang="en-US" sz="2400" kern="0" dirty="0">
              <a:solidFill>
                <a:schemeClr val="tx1"/>
              </a:solidFill>
              <a:latin typeface="Arial"/>
            </a:endParaRPr>
          </a:p>
          <a:p>
            <a:pPr>
              <a:buClrTx/>
              <a:defRPr/>
            </a:pPr>
            <a:r>
              <a:rPr lang="en-GB" sz="2400" kern="0" dirty="0" smtClean="0">
                <a:solidFill>
                  <a:schemeClr val="tx1"/>
                </a:solidFill>
                <a:latin typeface="Arial"/>
              </a:rPr>
              <a:t>not </a:t>
            </a:r>
            <a:r>
              <a:rPr lang="en-GB" sz="2400" kern="0" dirty="0">
                <a:solidFill>
                  <a:schemeClr val="tx1"/>
                </a:solidFill>
                <a:latin typeface="Arial"/>
              </a:rPr>
              <a:t>be any bigger than three A2 size, </a:t>
            </a:r>
            <a:r>
              <a:rPr lang="en-GB" sz="2400" kern="0" dirty="0" smtClean="0">
                <a:solidFill>
                  <a:schemeClr val="tx1"/>
                </a:solidFill>
                <a:latin typeface="Arial"/>
              </a:rPr>
              <a:t>single-sided </a:t>
            </a:r>
            <a:r>
              <a:rPr lang="en-GB" sz="2400" kern="0" dirty="0">
                <a:solidFill>
                  <a:schemeClr val="tx1"/>
                </a:solidFill>
                <a:latin typeface="Arial"/>
              </a:rPr>
              <a:t>sheets or </a:t>
            </a:r>
            <a:r>
              <a:rPr lang="en-GB" sz="2400" kern="0" dirty="0" smtClean="0">
                <a:solidFill>
                  <a:schemeClr val="tx1"/>
                </a:solidFill>
                <a:latin typeface="Arial"/>
              </a:rPr>
              <a:t>equivalent</a:t>
            </a:r>
          </a:p>
          <a:p>
            <a:pPr>
              <a:buClrTx/>
              <a:defRPr/>
            </a:pPr>
            <a:r>
              <a:rPr lang="en-GB" sz="2400" kern="0" dirty="0" smtClean="0">
                <a:solidFill>
                  <a:schemeClr val="tx1"/>
                </a:solidFill>
                <a:latin typeface="Arial"/>
              </a:rPr>
              <a:t>fold </a:t>
            </a:r>
            <a:r>
              <a:rPr lang="en-GB" sz="2400" kern="0" dirty="0">
                <a:solidFill>
                  <a:schemeClr val="tx1"/>
                </a:solidFill>
                <a:latin typeface="Arial"/>
              </a:rPr>
              <a:t>to a size not exceeding </a:t>
            </a:r>
            <a:r>
              <a:rPr lang="en-GB" sz="2400" kern="0" dirty="0" smtClean="0">
                <a:solidFill>
                  <a:schemeClr val="tx1"/>
                </a:solidFill>
                <a:latin typeface="Arial"/>
              </a:rPr>
              <a:t>A1</a:t>
            </a:r>
          </a:p>
        </p:txBody>
      </p:sp>
    </p:spTree>
    <p:extLst>
      <p:ext uri="{BB962C8B-B14F-4D97-AF65-F5344CB8AC3E}">
        <p14:creationId xmlns:p14="http://schemas.microsoft.com/office/powerpoint/2010/main" val="79831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QA TITLE HOLD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CBD SQA DARK BACKGROU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ICBD SQA LIGHT BACKGROU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ICBD SQA LOGO  FINAL HOLDING SLI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QA TITLE GOES HER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QA DARK BACKGROU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QA LIGHT BACKGROU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ORPORATE BLANK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ORPORATE BLANK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QA FINAL HOLD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ICBD SQA TITLE HOLDING SLIDE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ICBD SQA TITLE GOES HER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3300</Words>
  <Application>Microsoft Office PowerPoint</Application>
  <PresentationFormat>On-screen Show (4:3)</PresentationFormat>
  <Paragraphs>549</Paragraphs>
  <Slides>62</Slides>
  <Notes>20</Notes>
  <HiddenSlides>0</HiddenSlides>
  <MMClips>0</MMClips>
  <ScaleCrop>false</ScaleCrop>
  <HeadingPairs>
    <vt:vector size="6" baseType="variant">
      <vt:variant>
        <vt:lpstr>Fonts Used</vt:lpstr>
      </vt:variant>
      <vt:variant>
        <vt:i4>6</vt:i4>
      </vt:variant>
      <vt:variant>
        <vt:lpstr>Theme</vt:lpstr>
      </vt:variant>
      <vt:variant>
        <vt:i4>12</vt:i4>
      </vt:variant>
      <vt:variant>
        <vt:lpstr>Slide Titles</vt:lpstr>
      </vt:variant>
      <vt:variant>
        <vt:i4>62</vt:i4>
      </vt:variant>
    </vt:vector>
  </HeadingPairs>
  <TitlesOfParts>
    <vt:vector size="80" baseType="lpstr">
      <vt:lpstr>Arial</vt:lpstr>
      <vt:lpstr>Arial Narrow</vt:lpstr>
      <vt:lpstr>Calibri</vt:lpstr>
      <vt:lpstr>Symbol</vt:lpstr>
      <vt:lpstr>Times New Roman</vt:lpstr>
      <vt:lpstr>Wingdings</vt:lpstr>
      <vt:lpstr>SQA TITLE HOLDING SLIDE</vt:lpstr>
      <vt:lpstr>SQA TITLE GOES HERE</vt:lpstr>
      <vt:lpstr>SQA DARK BACKGROUND</vt:lpstr>
      <vt:lpstr>SQA LIGHT BACKGROUND</vt:lpstr>
      <vt:lpstr>CORPORATE BLANK DARK</vt:lpstr>
      <vt:lpstr>CORPORATE BLANK LIGHT</vt:lpstr>
      <vt:lpstr>SQA FINAL HOLDING SLIDE</vt:lpstr>
      <vt:lpstr>ICBD SQA TITLE HOLDING SLIDE </vt:lpstr>
      <vt:lpstr>ICBD SQA TITLE GOES HERE</vt:lpstr>
      <vt:lpstr>ICBD SQA DARK BACKGROUND</vt:lpstr>
      <vt:lpstr>ICBD SQA LIGHT BACKGROUND</vt:lpstr>
      <vt:lpstr>ICBD SQA LOGO  FINAL HOLDING SLID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2018-12-12T15:48:48Z</dcterms:created>
  <dcterms:modified xsi:type="dcterms:W3CDTF">2018-12-12T15:48:59Z</dcterms:modified>
</cp:coreProperties>
</file>